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2" r:id="rId3"/>
    <p:sldId id="259" r:id="rId4"/>
    <p:sldId id="257" r:id="rId5"/>
    <p:sldId id="264" r:id="rId6"/>
    <p:sldId id="393" r:id="rId7"/>
    <p:sldId id="427" r:id="rId8"/>
    <p:sldId id="402" r:id="rId9"/>
    <p:sldId id="261" r:id="rId10"/>
    <p:sldId id="429" r:id="rId11"/>
    <p:sldId id="263" r:id="rId12"/>
  </p:sldIdLst>
  <p:sldSz cx="9144000" cy="5143500" type="screen16x9"/>
  <p:notesSz cx="6858000" cy="9144000"/>
  <p:embeddedFontLst>
    <p:embeddedFont>
      <p:font typeface="Assistant" pitchFamily="2" charset="-79"/>
      <p:regular r:id="rId14"/>
      <p:bold r:id="rId15"/>
    </p:embeddedFont>
    <p:embeddedFont>
      <p:font typeface="Assistant ExtraBold" panose="020F0502020204030204" pitchFamily="34" charset="0"/>
      <p:bold r:id="rId16"/>
    </p:embeddedFont>
    <p:embeddedFont>
      <p:font typeface="Assistant Medium" pitchFamily="2" charset="-79"/>
      <p:regular r:id="rId17"/>
      <p:bold r:id="rId18"/>
    </p:embeddedFont>
    <p:embeddedFont>
      <p:font typeface="Assistant SemiBold" panose="020F050202020403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p:restoredTop sz="94663"/>
  </p:normalViewPr>
  <p:slideViewPr>
    <p:cSldViewPr snapToGrid="0">
      <p:cViewPr varScale="1">
        <p:scale>
          <a:sx n="196" d="100"/>
          <a:sy n="196" d="100"/>
        </p:scale>
        <p:origin x="184" y="4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495;&#1493;&#1489;&#1512;&#1514;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88133719119456E-2"/>
          <c:y val="6.085391492835928E-2"/>
          <c:w val="0.79067884231744912"/>
          <c:h val="0.67748655288406145"/>
        </c:manualLayout>
      </c:layout>
      <c:scatterChart>
        <c:scatterStyle val="lineMarker"/>
        <c:varyColors val="0"/>
        <c:ser>
          <c:idx val="0"/>
          <c:order val="0"/>
          <c:tx>
            <c:strRef>
              <c:f>גיליון1!$B$1</c:f>
              <c:strCache>
                <c:ptCount val="1"/>
                <c:pt idx="0">
                  <c:v>מחזור תקציבי</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he-I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גיליון1!$A$2:$A$6</c:f>
              <c:numCache>
                <c:formatCode>General</c:formatCode>
                <c:ptCount val="5"/>
                <c:pt idx="0">
                  <c:v>2021</c:v>
                </c:pt>
                <c:pt idx="1">
                  <c:v>2022</c:v>
                </c:pt>
                <c:pt idx="2">
                  <c:v>2023</c:v>
                </c:pt>
                <c:pt idx="3">
                  <c:v>2024</c:v>
                </c:pt>
                <c:pt idx="4">
                  <c:v>2025</c:v>
                </c:pt>
              </c:numCache>
            </c:numRef>
          </c:xVal>
          <c:yVal>
            <c:numRef>
              <c:f>גיליון1!$B$2:$B$6</c:f>
              <c:numCache>
                <c:formatCode>General</c:formatCode>
                <c:ptCount val="5"/>
                <c:pt idx="0">
                  <c:v>0.56999999999999995</c:v>
                </c:pt>
                <c:pt idx="1">
                  <c:v>1.4</c:v>
                </c:pt>
                <c:pt idx="2">
                  <c:v>8.1999999999999993</c:v>
                </c:pt>
                <c:pt idx="3">
                  <c:v>20.3</c:v>
                </c:pt>
                <c:pt idx="4">
                  <c:v>30</c:v>
                </c:pt>
              </c:numCache>
            </c:numRef>
          </c:yVal>
          <c:smooth val="0"/>
          <c:extLst>
            <c:ext xmlns:c16="http://schemas.microsoft.com/office/drawing/2014/chart" uri="{C3380CC4-5D6E-409C-BE32-E72D297353CC}">
              <c16:uniqueId val="{00000000-A610-4F4D-A3F0-3E8872D9F632}"/>
            </c:ext>
          </c:extLst>
        </c:ser>
        <c:dLbls>
          <c:dLblPos val="t"/>
          <c:showLegendKey val="0"/>
          <c:showVal val="1"/>
          <c:showCatName val="0"/>
          <c:showSerName val="0"/>
          <c:showPercent val="0"/>
          <c:showBubbleSize val="0"/>
        </c:dLbls>
        <c:axId val="236080687"/>
        <c:axId val="236081647"/>
      </c:scatterChart>
      <c:valAx>
        <c:axId val="236080687"/>
        <c:scaling>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he-IL"/>
                  <a:t>שנת תקציב</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236081647"/>
        <c:crosses val="autoZero"/>
        <c:crossBetween val="midCat"/>
      </c:valAx>
      <c:valAx>
        <c:axId val="236081647"/>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he-IL"/>
                  <a:t>מליוני שקלים</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236080687"/>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A01E266E-7610-AC93-06D1-2784766D9BB7}"/>
            </a:ext>
          </a:extLst>
        </p:cNvPr>
        <p:cNvGrpSpPr/>
        <p:nvPr/>
      </p:nvGrpSpPr>
      <p:grpSpPr>
        <a:xfrm>
          <a:off x="0" y="0"/>
          <a:ext cx="0" cy="0"/>
          <a:chOff x="0" y="0"/>
          <a:chExt cx="0" cy="0"/>
        </a:xfrm>
      </p:grpSpPr>
      <p:sp>
        <p:nvSpPr>
          <p:cNvPr id="80" name="Google Shape;80;g131c21cf601_0_0:notes">
            <a:extLst>
              <a:ext uri="{FF2B5EF4-FFF2-40B4-BE49-F238E27FC236}">
                <a16:creationId xmlns:a16="http://schemas.microsoft.com/office/drawing/2014/main" id="{6587B9E0-220F-CF56-446A-D3BDDF7DC0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1c21cf601_0_0:notes">
            <a:extLst>
              <a:ext uri="{FF2B5EF4-FFF2-40B4-BE49-F238E27FC236}">
                <a16:creationId xmlns:a16="http://schemas.microsoft.com/office/drawing/2014/main" id="{53E2888F-7952-1DA9-3EEF-2DC9E4448C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505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696cedf5a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696cedf5a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696cedf5a_1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696cedf5a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1c21cf6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1c21cf6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696cedf5a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696cedf5a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532CAF8D-D285-3E3A-92DC-F93DC46DF643}"/>
            </a:ext>
          </a:extLst>
        </p:cNvPr>
        <p:cNvGrpSpPr/>
        <p:nvPr/>
      </p:nvGrpSpPr>
      <p:grpSpPr>
        <a:xfrm>
          <a:off x="0" y="0"/>
          <a:ext cx="0" cy="0"/>
          <a:chOff x="0" y="0"/>
          <a:chExt cx="0" cy="0"/>
        </a:xfrm>
      </p:grpSpPr>
      <p:sp>
        <p:nvSpPr>
          <p:cNvPr id="80" name="Google Shape;80;g131c21cf601_0_0:notes">
            <a:extLst>
              <a:ext uri="{FF2B5EF4-FFF2-40B4-BE49-F238E27FC236}">
                <a16:creationId xmlns:a16="http://schemas.microsoft.com/office/drawing/2014/main" id="{5AD9D7FC-341F-A228-455C-EEFD59226B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1c21cf601_0_0:notes">
            <a:extLst>
              <a:ext uri="{FF2B5EF4-FFF2-40B4-BE49-F238E27FC236}">
                <a16:creationId xmlns:a16="http://schemas.microsoft.com/office/drawing/2014/main" id="{0BFEF23B-72C6-E9C3-7432-BD7701B941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1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DC474-F262-728C-20D1-21EE78BFA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A6238-231A-B709-14AC-C4E7012496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347C9A8-59E5-7133-DD56-6115D7B78B6D}"/>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4C76879A-2F79-365B-BE16-4A0D95E9B029}"/>
              </a:ext>
            </a:extLst>
          </p:cNvPr>
          <p:cNvSpPr>
            <a:spLocks noGrp="1"/>
          </p:cNvSpPr>
          <p:nvPr>
            <p:ph type="sldNum" sz="quarter" idx="5"/>
          </p:nvPr>
        </p:nvSpPr>
        <p:spPr/>
        <p:txBody>
          <a:bodyPr/>
          <a:lstStyle/>
          <a:p>
            <a:fld id="{B240F107-916A-4BBC-8E99-734D4822CB83}" type="slidenum">
              <a:rPr lang="en-IL" smtClean="0"/>
              <a:t>6</a:t>
            </a:fld>
            <a:endParaRPr lang="en-IL"/>
          </a:p>
        </p:txBody>
      </p:sp>
    </p:spTree>
    <p:extLst>
      <p:ext uri="{BB962C8B-B14F-4D97-AF65-F5344CB8AC3E}">
        <p14:creationId xmlns:p14="http://schemas.microsoft.com/office/powerpoint/2010/main" val="376763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CCF09-F09C-DAFA-8315-282C3184C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518C9-856F-D0FD-16D4-FD960AAFDE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078115-0684-213B-B3F9-036691452658}"/>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75A7C19F-D660-70E3-8330-F39377CA4900}"/>
              </a:ext>
            </a:extLst>
          </p:cNvPr>
          <p:cNvSpPr>
            <a:spLocks noGrp="1"/>
          </p:cNvSpPr>
          <p:nvPr>
            <p:ph type="sldNum" sz="quarter" idx="5"/>
          </p:nvPr>
        </p:nvSpPr>
        <p:spPr/>
        <p:txBody>
          <a:bodyPr/>
          <a:lstStyle/>
          <a:p>
            <a:fld id="{B240F107-916A-4BBC-8E99-734D4822CB83}" type="slidenum">
              <a:rPr lang="en-IL" smtClean="0"/>
              <a:t>7</a:t>
            </a:fld>
            <a:endParaRPr lang="en-IL"/>
          </a:p>
        </p:txBody>
      </p:sp>
    </p:spTree>
    <p:extLst>
      <p:ext uri="{BB962C8B-B14F-4D97-AF65-F5344CB8AC3E}">
        <p14:creationId xmlns:p14="http://schemas.microsoft.com/office/powerpoint/2010/main" val="409347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B240F107-916A-4BBC-8E99-734D4822CB83}" type="slidenum">
              <a:rPr lang="en-IL" smtClean="0"/>
              <a:t>8</a:t>
            </a:fld>
            <a:endParaRPr lang="en-IL"/>
          </a:p>
        </p:txBody>
      </p:sp>
    </p:spTree>
    <p:extLst>
      <p:ext uri="{BB962C8B-B14F-4D97-AF65-F5344CB8AC3E}">
        <p14:creationId xmlns:p14="http://schemas.microsoft.com/office/powerpoint/2010/main" val="119566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91831520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91831520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02787" y="1391275"/>
            <a:ext cx="7650300" cy="729300"/>
          </a:xfrm>
          <a:prstGeom prst="rect">
            <a:avLst/>
          </a:prstGeom>
        </p:spPr>
        <p:txBody>
          <a:bodyPr spcFirstLastPara="1" wrap="square" lIns="91425" tIns="91425" rIns="91425" bIns="91425" anchor="b" anchorCtr="0">
            <a:noAutofit/>
          </a:bodyPr>
          <a:lstStyle/>
          <a:p>
            <a:pPr marL="0" lvl="0" indent="0" algn="r" rtl="1">
              <a:lnSpc>
                <a:spcPct val="85000"/>
              </a:lnSpc>
              <a:spcBef>
                <a:spcPts val="0"/>
              </a:spcBef>
              <a:spcAft>
                <a:spcPts val="0"/>
              </a:spcAft>
              <a:buNone/>
            </a:pPr>
            <a:r>
              <a:rPr lang="he-IL" sz="2200" b="1" dirty="0">
                <a:solidFill>
                  <a:srgbClr val="0098C5"/>
                </a:solidFill>
                <a:latin typeface="Assistant"/>
                <a:ea typeface="Assistant"/>
                <a:cs typeface="Assistant"/>
                <a:sym typeface="Assistant"/>
              </a:rPr>
              <a:t>מבט על שדה היהדות הישראלית</a:t>
            </a:r>
            <a:endParaRPr sz="2200" dirty="0">
              <a:latin typeface="Assistant"/>
              <a:ea typeface="Assistant"/>
              <a:cs typeface="Assistant"/>
              <a:sym typeface="Assistant"/>
            </a:endParaRPr>
          </a:p>
        </p:txBody>
      </p:sp>
      <p:sp>
        <p:nvSpPr>
          <p:cNvPr id="55" name="Google Shape;55;p13"/>
          <p:cNvSpPr txBox="1">
            <a:spLocks noGrp="1"/>
          </p:cNvSpPr>
          <p:nvPr>
            <p:ph type="ctrTitle"/>
          </p:nvPr>
        </p:nvSpPr>
        <p:spPr>
          <a:xfrm>
            <a:off x="2319225" y="2303100"/>
            <a:ext cx="1931100" cy="537300"/>
          </a:xfrm>
          <a:prstGeom prst="rect">
            <a:avLst/>
          </a:prstGeom>
        </p:spPr>
        <p:txBody>
          <a:bodyPr spcFirstLastPara="1" wrap="square" lIns="91425" tIns="91425" rIns="91425" bIns="91425" anchor="b" anchorCtr="0">
            <a:noAutofit/>
          </a:bodyPr>
          <a:lstStyle/>
          <a:p>
            <a:pPr marL="0" lvl="0" indent="0" algn="r" rtl="1">
              <a:lnSpc>
                <a:spcPct val="85000"/>
              </a:lnSpc>
              <a:spcBef>
                <a:spcPts val="0"/>
              </a:spcBef>
              <a:spcAft>
                <a:spcPts val="0"/>
              </a:spcAft>
              <a:buNone/>
            </a:pPr>
            <a:r>
              <a:rPr lang="he-IL" sz="1900" b="1" dirty="0">
                <a:latin typeface="Assistant"/>
                <a:ea typeface="Assistant"/>
                <a:cs typeface="Assistant"/>
                <a:sym typeface="Assistant"/>
              </a:rPr>
              <a:t>12.2.2025</a:t>
            </a:r>
            <a:endParaRPr sz="1900" dirty="0">
              <a:latin typeface="Assistant"/>
              <a:ea typeface="Assistant"/>
              <a:cs typeface="Assistant"/>
              <a:sym typeface="Assistant"/>
            </a:endParaRPr>
          </a:p>
        </p:txBody>
      </p:sp>
      <p:cxnSp>
        <p:nvCxnSpPr>
          <p:cNvPr id="56" name="Google Shape;56;p13"/>
          <p:cNvCxnSpPr/>
          <p:nvPr/>
        </p:nvCxnSpPr>
        <p:spPr>
          <a:xfrm rot="10800000">
            <a:off x="1681775" y="2196775"/>
            <a:ext cx="3067800" cy="0"/>
          </a:xfrm>
          <a:prstGeom prst="straightConnector1">
            <a:avLst/>
          </a:prstGeom>
          <a:noFill/>
          <a:ln w="19050" cap="flat" cmpd="sng">
            <a:solidFill>
              <a:srgbClr val="0098C5"/>
            </a:solidFill>
            <a:prstDash val="dot"/>
            <a:round/>
            <a:headEnd type="none" w="med" len="med"/>
            <a:tailEnd type="none" w="med" len="med"/>
          </a:ln>
        </p:spPr>
      </p:cxnSp>
      <p:pic>
        <p:nvPicPr>
          <p:cNvPr id="57" name="Google Shape;57;p13"/>
          <p:cNvPicPr preferRelativeResize="0"/>
          <p:nvPr/>
        </p:nvPicPr>
        <p:blipFill>
          <a:blip r:embed="rId4">
            <a:alphaModFix/>
          </a:blip>
          <a:stretch>
            <a:fillRect/>
          </a:stretch>
        </p:blipFill>
        <p:spPr>
          <a:xfrm>
            <a:off x="5682175" y="1391275"/>
            <a:ext cx="2506474" cy="1480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a:extLst>
            <a:ext uri="{FF2B5EF4-FFF2-40B4-BE49-F238E27FC236}">
              <a16:creationId xmlns:a16="http://schemas.microsoft.com/office/drawing/2014/main" id="{DE35F78E-833D-31E6-AF3A-96981BAE61F7}"/>
            </a:ext>
          </a:extLst>
        </p:cNvPr>
        <p:cNvGrpSpPr/>
        <p:nvPr/>
      </p:nvGrpSpPr>
      <p:grpSpPr>
        <a:xfrm>
          <a:off x="0" y="0"/>
          <a:ext cx="0" cy="0"/>
          <a:chOff x="0" y="0"/>
          <a:chExt cx="0" cy="0"/>
        </a:xfrm>
      </p:grpSpPr>
      <p:sp>
        <p:nvSpPr>
          <p:cNvPr id="83" name="Google Shape;83;p16">
            <a:extLst>
              <a:ext uri="{FF2B5EF4-FFF2-40B4-BE49-F238E27FC236}">
                <a16:creationId xmlns:a16="http://schemas.microsoft.com/office/drawing/2014/main" id="{D97CE064-DBBC-50EA-0EBA-D2A4D29329F3}"/>
              </a:ext>
            </a:extLst>
          </p:cNvPr>
          <p:cNvSpPr txBox="1">
            <a:spLocks noGrp="1"/>
          </p:cNvSpPr>
          <p:nvPr>
            <p:ph type="ctrTitle"/>
          </p:nvPr>
        </p:nvSpPr>
        <p:spPr>
          <a:xfrm>
            <a:off x="1243950" y="1290738"/>
            <a:ext cx="6465300" cy="3516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1800" b="1" dirty="0">
                <a:solidFill>
                  <a:srgbClr val="0098C5"/>
                </a:solidFill>
                <a:latin typeface="Assistant"/>
                <a:ea typeface="Assistant"/>
                <a:cs typeface="Assistant"/>
                <a:sym typeface="Assistant"/>
              </a:rPr>
              <a:t>תיאום ציפיות</a:t>
            </a:r>
            <a:endParaRPr sz="1800" b="1" dirty="0">
              <a:solidFill>
                <a:srgbClr val="0098C5"/>
              </a:solidFill>
              <a:latin typeface="Assistant"/>
              <a:ea typeface="Assistant"/>
              <a:cs typeface="Assistant"/>
              <a:sym typeface="Assistant"/>
            </a:endParaRPr>
          </a:p>
        </p:txBody>
      </p:sp>
      <p:pic>
        <p:nvPicPr>
          <p:cNvPr id="84" name="Google Shape;84;p16">
            <a:extLst>
              <a:ext uri="{FF2B5EF4-FFF2-40B4-BE49-F238E27FC236}">
                <a16:creationId xmlns:a16="http://schemas.microsoft.com/office/drawing/2014/main" id="{CC34573C-C3C2-F98E-C289-DF3BF409ABDE}"/>
              </a:ext>
            </a:extLst>
          </p:cNvPr>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85" name="Google Shape;85;p16">
            <a:extLst>
              <a:ext uri="{FF2B5EF4-FFF2-40B4-BE49-F238E27FC236}">
                <a16:creationId xmlns:a16="http://schemas.microsoft.com/office/drawing/2014/main" id="{2D63D292-E950-CFF6-7FF6-345B2B976775}"/>
              </a:ext>
            </a:extLst>
          </p:cNvPr>
          <p:cNvSpPr txBox="1">
            <a:spLocks noGrp="1"/>
          </p:cNvSpPr>
          <p:nvPr>
            <p:ph type="ctrTitle"/>
          </p:nvPr>
        </p:nvSpPr>
        <p:spPr>
          <a:xfrm>
            <a:off x="6699357" y="1972669"/>
            <a:ext cx="1887900" cy="638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סנכרון ושותפות </a:t>
            </a:r>
            <a:br>
              <a:rPr lang="he-IL" sz="1400" b="1" dirty="0">
                <a:latin typeface="Assistant"/>
                <a:ea typeface="Assistant"/>
                <a:cs typeface="Assistant"/>
                <a:sym typeface="Assistant"/>
              </a:rPr>
            </a:br>
            <a:r>
              <a:rPr lang="he-IL" sz="1400" b="1" dirty="0">
                <a:latin typeface="Assistant"/>
                <a:ea typeface="Assistant"/>
                <a:cs typeface="Assistant"/>
                <a:sym typeface="Assistant"/>
              </a:rPr>
              <a:t>בחשיבה אסטרטגית</a:t>
            </a:r>
            <a:endParaRPr sz="1400" dirty="0">
              <a:latin typeface="Assistant"/>
              <a:ea typeface="Assistant"/>
              <a:cs typeface="Assistant"/>
              <a:sym typeface="Assistant"/>
            </a:endParaRPr>
          </a:p>
        </p:txBody>
      </p:sp>
      <p:sp>
        <p:nvSpPr>
          <p:cNvPr id="86" name="Google Shape;86;p16">
            <a:extLst>
              <a:ext uri="{FF2B5EF4-FFF2-40B4-BE49-F238E27FC236}">
                <a16:creationId xmlns:a16="http://schemas.microsoft.com/office/drawing/2014/main" id="{8FFB0727-A5C9-6B1B-D2A9-618A879C0036}"/>
              </a:ext>
            </a:extLst>
          </p:cNvPr>
          <p:cNvSpPr txBox="1">
            <a:spLocks noGrp="1"/>
          </p:cNvSpPr>
          <p:nvPr>
            <p:ph type="ctrTitle"/>
          </p:nvPr>
        </p:nvSpPr>
        <p:spPr>
          <a:xfrm>
            <a:off x="4680829" y="1357669"/>
            <a:ext cx="1887900"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איזון ויציבות</a:t>
            </a:r>
            <a:br>
              <a:rPr lang="he-IL" sz="1400" b="1" dirty="0">
                <a:latin typeface="Assistant"/>
                <a:ea typeface="Assistant"/>
                <a:cs typeface="Assistant"/>
                <a:sym typeface="Assistant"/>
              </a:rPr>
            </a:br>
            <a:r>
              <a:rPr lang="he-IL" sz="1400" b="1" dirty="0">
                <a:latin typeface="Assistant"/>
                <a:ea typeface="Assistant"/>
                <a:cs typeface="Assistant"/>
                <a:sym typeface="Assistant"/>
              </a:rPr>
              <a:t>גידול תהליכי</a:t>
            </a:r>
            <a:endParaRPr sz="1400" dirty="0">
              <a:latin typeface="Assistant"/>
              <a:ea typeface="Assistant"/>
              <a:cs typeface="Assistant"/>
              <a:sym typeface="Assistant"/>
            </a:endParaRPr>
          </a:p>
        </p:txBody>
      </p:sp>
      <p:sp>
        <p:nvSpPr>
          <p:cNvPr id="87" name="Google Shape;87;p16">
            <a:extLst>
              <a:ext uri="{FF2B5EF4-FFF2-40B4-BE49-F238E27FC236}">
                <a16:creationId xmlns:a16="http://schemas.microsoft.com/office/drawing/2014/main" id="{7BF6BF4D-C914-CE6A-E82A-A352BA6C36BD}"/>
              </a:ext>
            </a:extLst>
          </p:cNvPr>
          <p:cNvSpPr txBox="1">
            <a:spLocks noGrp="1"/>
          </p:cNvSpPr>
          <p:nvPr>
            <p:ph type="ctrTitle"/>
          </p:nvPr>
        </p:nvSpPr>
        <p:spPr>
          <a:xfrm>
            <a:off x="3044780" y="1560469"/>
            <a:ext cx="1887900" cy="10503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פיתוח  מקצועי ותמיכה בחשיבה פורצת דרך</a:t>
            </a:r>
            <a:endParaRPr sz="1400" dirty="0">
              <a:latin typeface="Assistant"/>
              <a:ea typeface="Assistant"/>
              <a:cs typeface="Assistant"/>
              <a:sym typeface="Assistant"/>
            </a:endParaRPr>
          </a:p>
        </p:txBody>
      </p:sp>
      <p:sp>
        <p:nvSpPr>
          <p:cNvPr id="88" name="Google Shape;88;p16">
            <a:extLst>
              <a:ext uri="{FF2B5EF4-FFF2-40B4-BE49-F238E27FC236}">
                <a16:creationId xmlns:a16="http://schemas.microsoft.com/office/drawing/2014/main" id="{E58B7D57-D00D-C175-8A40-606CF2DFB447}"/>
              </a:ext>
            </a:extLst>
          </p:cNvPr>
          <p:cNvSpPr txBox="1">
            <a:spLocks noGrp="1"/>
          </p:cNvSpPr>
          <p:nvPr>
            <p:ph type="ctrTitle"/>
          </p:nvPr>
        </p:nvSpPr>
        <p:spPr>
          <a:xfrm>
            <a:off x="444093" y="1346119"/>
            <a:ext cx="2470059"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תמיכה בפעילות משותפת לשדה.</a:t>
            </a:r>
            <a:br>
              <a:rPr lang="en-US" sz="1400" b="1" dirty="0">
                <a:latin typeface="Assistant"/>
                <a:ea typeface="Assistant"/>
                <a:cs typeface="Assistant"/>
                <a:sym typeface="Assistant"/>
              </a:rPr>
            </a:br>
            <a:r>
              <a:rPr lang="he-IL" sz="1400" b="1" dirty="0">
                <a:latin typeface="Assistant"/>
                <a:ea typeface="Assistant"/>
                <a:cs typeface="Assistant"/>
                <a:sym typeface="Assistant"/>
              </a:rPr>
              <a:t>שפה משותפת, הכשרות וקמפיין</a:t>
            </a:r>
            <a:endParaRPr sz="1400" dirty="0">
              <a:latin typeface="Assistant"/>
              <a:ea typeface="Assistant"/>
              <a:cs typeface="Assistant"/>
              <a:sym typeface="Assistant"/>
            </a:endParaRPr>
          </a:p>
        </p:txBody>
      </p:sp>
      <p:sp>
        <p:nvSpPr>
          <p:cNvPr id="3" name="Google Shape;83;p16">
            <a:extLst>
              <a:ext uri="{FF2B5EF4-FFF2-40B4-BE49-F238E27FC236}">
                <a16:creationId xmlns:a16="http://schemas.microsoft.com/office/drawing/2014/main" id="{7AB71C30-FE83-AD9D-C13A-D2E297B4AD45}"/>
              </a:ext>
            </a:extLst>
          </p:cNvPr>
          <p:cNvSpPr txBox="1">
            <a:spLocks/>
          </p:cNvSpPr>
          <p:nvPr/>
        </p:nvSpPr>
        <p:spPr>
          <a:xfrm>
            <a:off x="1339350" y="3010681"/>
            <a:ext cx="6465300" cy="35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rtl="1">
              <a:lnSpc>
                <a:spcPct val="85000"/>
              </a:lnSpc>
            </a:pPr>
            <a:r>
              <a:rPr lang="he-IL" sz="1800" b="1" dirty="0">
                <a:solidFill>
                  <a:srgbClr val="0098C5"/>
                </a:solidFill>
                <a:latin typeface="Assistant"/>
                <a:ea typeface="Assistant"/>
                <a:cs typeface="Assistant"/>
                <a:sym typeface="Assistant"/>
              </a:rPr>
              <a:t>עידוד לשיתוף פעולה עם משרדי ממשלה ורשויות מקומיות</a:t>
            </a:r>
          </a:p>
        </p:txBody>
      </p:sp>
    </p:spTree>
    <p:extLst>
      <p:ext uri="{BB962C8B-B14F-4D97-AF65-F5344CB8AC3E}">
        <p14:creationId xmlns:p14="http://schemas.microsoft.com/office/powerpoint/2010/main" val="3250260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117" name="Google Shape;117;p20"/>
          <p:cNvSpPr txBox="1">
            <a:spLocks noGrp="1"/>
          </p:cNvSpPr>
          <p:nvPr>
            <p:ph type="ctrTitle"/>
          </p:nvPr>
        </p:nvSpPr>
        <p:spPr>
          <a:xfrm>
            <a:off x="271200" y="2976568"/>
            <a:ext cx="3946500" cy="1240200"/>
          </a:xfrm>
          <a:prstGeom prst="rect">
            <a:avLst/>
          </a:prstGeom>
        </p:spPr>
        <p:txBody>
          <a:bodyPr spcFirstLastPara="1" wrap="square" lIns="91425" tIns="91425" rIns="91425" bIns="91425" anchor="b" anchorCtr="0">
            <a:noAutofit/>
          </a:bodyPr>
          <a:lstStyle/>
          <a:p>
            <a:pPr marL="0" lvl="0" indent="0" algn="ctr" rtl="1">
              <a:lnSpc>
                <a:spcPct val="115000"/>
              </a:lnSpc>
              <a:spcBef>
                <a:spcPts val="0"/>
              </a:spcBef>
              <a:spcAft>
                <a:spcPts val="0"/>
              </a:spcAft>
              <a:buNone/>
            </a:pPr>
            <a:r>
              <a:rPr lang="en" sz="1800" b="1" dirty="0">
                <a:solidFill>
                  <a:srgbClr val="0098C5"/>
                </a:solidFill>
                <a:latin typeface="Assistant"/>
                <a:ea typeface="Assistant"/>
                <a:cs typeface="Assistant"/>
                <a:sym typeface="Assistant"/>
              </a:rPr>
              <a:t>יותם ברום</a:t>
            </a:r>
            <a:endParaRPr sz="1800" b="1" dirty="0">
              <a:solidFill>
                <a:srgbClr val="0098C5"/>
              </a:solidFill>
              <a:latin typeface="Assistant"/>
              <a:ea typeface="Assistant"/>
              <a:cs typeface="Assistant"/>
              <a:sym typeface="Assistant"/>
            </a:endParaRPr>
          </a:p>
          <a:p>
            <a:pPr marL="0" lvl="0" indent="0" algn="ctr" rtl="1">
              <a:lnSpc>
                <a:spcPct val="115000"/>
              </a:lnSpc>
              <a:spcBef>
                <a:spcPts val="0"/>
              </a:spcBef>
              <a:spcAft>
                <a:spcPts val="0"/>
              </a:spcAft>
              <a:buNone/>
            </a:pPr>
            <a:r>
              <a:rPr lang="en" sz="1400" b="1" dirty="0">
                <a:latin typeface="Assistant"/>
                <a:ea typeface="Assistant"/>
                <a:cs typeface="Assistant"/>
                <a:sym typeface="Assistant"/>
              </a:rPr>
              <a:t>מנכ״ל פנים - איגוד ארגון היהדות הישראלית</a:t>
            </a:r>
            <a:endParaRPr sz="1400" b="1" dirty="0">
              <a:latin typeface="Assistant"/>
              <a:ea typeface="Assistant"/>
              <a:cs typeface="Assistant"/>
              <a:sym typeface="Assistant"/>
            </a:endParaRPr>
          </a:p>
          <a:p>
            <a:pPr marL="0" lvl="0" indent="0" algn="ctr" rtl="1">
              <a:lnSpc>
                <a:spcPct val="115000"/>
              </a:lnSpc>
              <a:spcBef>
                <a:spcPts val="0"/>
              </a:spcBef>
              <a:spcAft>
                <a:spcPts val="0"/>
              </a:spcAft>
              <a:buNone/>
            </a:pPr>
            <a:endParaRPr sz="1400" b="1" dirty="0">
              <a:latin typeface="Assistant"/>
              <a:ea typeface="Assistant"/>
              <a:cs typeface="Assistant"/>
              <a:sym typeface="Assistant"/>
            </a:endParaRPr>
          </a:p>
          <a:p>
            <a:pPr marL="0" lvl="0" indent="0" algn="ctr" rtl="1">
              <a:lnSpc>
                <a:spcPct val="100000"/>
              </a:lnSpc>
              <a:spcBef>
                <a:spcPts val="0"/>
              </a:spcBef>
              <a:spcAft>
                <a:spcPts val="0"/>
              </a:spcAft>
              <a:buNone/>
            </a:pPr>
            <a:r>
              <a:rPr lang="en" sz="1400" dirty="0">
                <a:latin typeface="Assistant Medium"/>
                <a:ea typeface="Assistant Medium"/>
                <a:cs typeface="Assistant Medium"/>
                <a:sym typeface="Assistant Medium"/>
              </a:rPr>
              <a:t>054-7566101  |  jotam@</a:t>
            </a:r>
            <a:r>
              <a:rPr lang="en-US" sz="1400" dirty="0">
                <a:latin typeface="Assistant Medium"/>
                <a:ea typeface="Assistant Medium"/>
                <a:cs typeface="Assistant Medium"/>
                <a:sym typeface="Assistant Medium"/>
              </a:rPr>
              <a:t>panim.org.il</a:t>
            </a:r>
            <a:endParaRPr sz="1400" dirty="0">
              <a:latin typeface="Assistant"/>
              <a:ea typeface="Assistant"/>
              <a:cs typeface="Assistant"/>
              <a:sym typeface="Assistant"/>
            </a:endParaRPr>
          </a:p>
        </p:txBody>
      </p:sp>
      <p:sp>
        <p:nvSpPr>
          <p:cNvPr id="2" name="Google Shape;117;p20">
            <a:extLst>
              <a:ext uri="{FF2B5EF4-FFF2-40B4-BE49-F238E27FC236}">
                <a16:creationId xmlns:a16="http://schemas.microsoft.com/office/drawing/2014/main" id="{3BAAFA93-D6CC-1D9E-25E8-2D34C5816543}"/>
              </a:ext>
            </a:extLst>
          </p:cNvPr>
          <p:cNvSpPr txBox="1">
            <a:spLocks/>
          </p:cNvSpPr>
          <p:nvPr/>
        </p:nvSpPr>
        <p:spPr>
          <a:xfrm>
            <a:off x="2872886" y="1301472"/>
            <a:ext cx="3946500" cy="124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rtl="1">
              <a:lnSpc>
                <a:spcPct val="115000"/>
              </a:lnSpc>
            </a:pPr>
            <a:r>
              <a:rPr lang="he-IL" sz="3600" b="1" dirty="0">
                <a:solidFill>
                  <a:srgbClr val="0098C5"/>
                </a:solidFill>
                <a:latin typeface="Assistant"/>
                <a:ea typeface="Assistant"/>
                <a:cs typeface="Assistant"/>
                <a:sym typeface="Assistant"/>
              </a:rPr>
              <a:t>שאלות והערות</a:t>
            </a:r>
            <a:endParaRPr lang="en-US" sz="2800" dirty="0">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1243950" y="1048338"/>
            <a:ext cx="6465300" cy="3516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1800" b="1" dirty="0">
                <a:solidFill>
                  <a:srgbClr val="0098C5"/>
                </a:solidFill>
                <a:latin typeface="Assistant"/>
                <a:ea typeface="Assistant"/>
                <a:cs typeface="Assistant"/>
                <a:sym typeface="Assistant"/>
              </a:rPr>
              <a:t>האם היהדות הישראלית השתנתה מאז ה7.10?</a:t>
            </a:r>
            <a:endParaRPr sz="1800" b="1" dirty="0">
              <a:solidFill>
                <a:srgbClr val="0098C5"/>
              </a:solidFill>
              <a:latin typeface="Assistant"/>
              <a:ea typeface="Assistant"/>
              <a:cs typeface="Assistant"/>
              <a:sym typeface="Assistant"/>
            </a:endParaRPr>
          </a:p>
        </p:txBody>
      </p:sp>
      <p:pic>
        <p:nvPicPr>
          <p:cNvPr id="107" name="Google Shape;107;p19"/>
          <p:cNvPicPr preferRelativeResize="0"/>
          <p:nvPr/>
        </p:nvPicPr>
        <p:blipFill>
          <a:blip r:embed="rId4">
            <a:alphaModFix/>
          </a:blip>
          <a:stretch>
            <a:fillRect/>
          </a:stretch>
        </p:blipFill>
        <p:spPr>
          <a:xfrm>
            <a:off x="271200" y="183950"/>
            <a:ext cx="1156150" cy="682625"/>
          </a:xfrm>
          <a:prstGeom prst="rect">
            <a:avLst/>
          </a:prstGeom>
          <a:noFill/>
          <a:ln>
            <a:noFill/>
          </a:ln>
        </p:spPr>
      </p:pic>
      <p:pic>
        <p:nvPicPr>
          <p:cNvPr id="108" name="Google Shape;108;p19"/>
          <p:cNvPicPr preferRelativeResize="0"/>
          <p:nvPr/>
        </p:nvPicPr>
        <p:blipFill>
          <a:blip r:embed="rId5">
            <a:alphaModFix/>
          </a:blip>
          <a:stretch>
            <a:fillRect/>
          </a:stretch>
        </p:blipFill>
        <p:spPr>
          <a:xfrm rot="353117">
            <a:off x="3818750" y="1943900"/>
            <a:ext cx="4832027" cy="1351925"/>
          </a:xfrm>
          <a:prstGeom prst="rect">
            <a:avLst/>
          </a:prstGeom>
          <a:noFill/>
          <a:ln>
            <a:noFill/>
          </a:ln>
        </p:spPr>
      </p:pic>
      <p:sp>
        <p:nvSpPr>
          <p:cNvPr id="109" name="Google Shape;109;p19"/>
          <p:cNvSpPr txBox="1">
            <a:spLocks noGrp="1"/>
          </p:cNvSpPr>
          <p:nvPr>
            <p:ph type="ctrTitle"/>
          </p:nvPr>
        </p:nvSpPr>
        <p:spPr>
          <a:xfrm rot="353236">
            <a:off x="4344222" y="2219345"/>
            <a:ext cx="3998188" cy="801029"/>
          </a:xfrm>
          <a:prstGeom prst="rect">
            <a:avLst/>
          </a:prstGeom>
        </p:spPr>
        <p:txBody>
          <a:bodyPr spcFirstLastPara="1" wrap="square" lIns="91425" tIns="91425" rIns="91425" bIns="91425" anchor="b" anchorCtr="0">
            <a:noAutofit/>
          </a:bodyPr>
          <a:lstStyle/>
          <a:p>
            <a:pPr marL="0" lvl="0" indent="0" algn="ctr" rtl="1">
              <a:lnSpc>
                <a:spcPct val="100000"/>
              </a:lnSpc>
              <a:spcBef>
                <a:spcPts val="0"/>
              </a:spcBef>
              <a:spcAft>
                <a:spcPts val="0"/>
              </a:spcAft>
              <a:buNone/>
            </a:pPr>
            <a:r>
              <a:rPr lang="he-IL" sz="1400" b="1" dirty="0">
                <a:latin typeface="Assistant"/>
                <a:ea typeface="Assistant"/>
                <a:cs typeface="Assistant"/>
                <a:sym typeface="Assistant"/>
              </a:rPr>
              <a:t>לכידות חברתית</a:t>
            </a:r>
            <a:endParaRPr sz="1400" b="1" dirty="0">
              <a:latin typeface="Assistant"/>
              <a:ea typeface="Assistant"/>
              <a:cs typeface="Assistant"/>
              <a:sym typeface="Assistant"/>
            </a:endParaRPr>
          </a:p>
          <a:p>
            <a:pPr marL="0" lvl="0" indent="0" algn="ctr" rtl="1">
              <a:lnSpc>
                <a:spcPct val="100000"/>
              </a:lnSpc>
              <a:spcBef>
                <a:spcPts val="0"/>
              </a:spcBef>
              <a:spcAft>
                <a:spcPts val="0"/>
              </a:spcAft>
              <a:buNone/>
            </a:pPr>
            <a:r>
              <a:rPr lang="he-IL" sz="1400" b="1" dirty="0">
                <a:solidFill>
                  <a:srgbClr val="FF0000"/>
                </a:solidFill>
                <a:latin typeface="Assistant"/>
                <a:ea typeface="Assistant"/>
                <a:cs typeface="Assistant"/>
                <a:sym typeface="Assistant"/>
              </a:rPr>
              <a:t>80% מהחברה חושבים שיהדות ישראלית (לא דתית) יכולה לתרום ולחזק את הלכידות החברתית</a:t>
            </a:r>
            <a:endParaRPr sz="1400" b="1" dirty="0">
              <a:solidFill>
                <a:srgbClr val="FF0000"/>
              </a:solidFill>
              <a:latin typeface="Assistant"/>
              <a:ea typeface="Assistant"/>
              <a:cs typeface="Assistant"/>
              <a:sym typeface="Assistant"/>
            </a:endParaRPr>
          </a:p>
        </p:txBody>
      </p:sp>
      <p:pic>
        <p:nvPicPr>
          <p:cNvPr id="110" name="Google Shape;110;p19"/>
          <p:cNvPicPr preferRelativeResize="0"/>
          <p:nvPr/>
        </p:nvPicPr>
        <p:blipFill>
          <a:blip r:embed="rId6">
            <a:alphaModFix/>
          </a:blip>
          <a:stretch>
            <a:fillRect/>
          </a:stretch>
        </p:blipFill>
        <p:spPr>
          <a:xfrm rot="-899999">
            <a:off x="183979" y="1632163"/>
            <a:ext cx="3474992" cy="1879174"/>
          </a:xfrm>
          <a:prstGeom prst="rect">
            <a:avLst/>
          </a:prstGeom>
          <a:noFill/>
          <a:ln>
            <a:noFill/>
          </a:ln>
        </p:spPr>
      </p:pic>
      <p:sp>
        <p:nvSpPr>
          <p:cNvPr id="111" name="Google Shape;111;p19"/>
          <p:cNvSpPr txBox="1">
            <a:spLocks noGrp="1"/>
          </p:cNvSpPr>
          <p:nvPr>
            <p:ph type="ctrTitle"/>
          </p:nvPr>
        </p:nvSpPr>
        <p:spPr>
          <a:xfrm rot="-900172">
            <a:off x="-118008" y="1594613"/>
            <a:ext cx="3998187" cy="1552934"/>
          </a:xfrm>
          <a:prstGeom prst="rect">
            <a:avLst/>
          </a:prstGeom>
        </p:spPr>
        <p:txBody>
          <a:bodyPr spcFirstLastPara="1" wrap="square" lIns="91425" tIns="91425" rIns="91425" bIns="91425" anchor="b" anchorCtr="0">
            <a:noAutofit/>
          </a:bodyPr>
          <a:lstStyle/>
          <a:p>
            <a:pPr marL="0" lvl="0" indent="0" algn="ctr" rtl="1">
              <a:lnSpc>
                <a:spcPct val="100000"/>
              </a:lnSpc>
              <a:spcBef>
                <a:spcPts val="0"/>
              </a:spcBef>
              <a:spcAft>
                <a:spcPts val="0"/>
              </a:spcAft>
              <a:buNone/>
            </a:pPr>
            <a:r>
              <a:rPr lang="en" sz="1400" b="1" dirty="0">
                <a:latin typeface="Assistant"/>
                <a:ea typeface="Assistant"/>
                <a:cs typeface="Assistant"/>
                <a:sym typeface="Assistant"/>
              </a:rPr>
              <a:t>במהלך מלחמת חרבות ברזל</a:t>
            </a:r>
            <a:endParaRPr sz="1400" b="1" dirty="0">
              <a:latin typeface="Assistant"/>
              <a:ea typeface="Assistant"/>
              <a:cs typeface="Assistant"/>
              <a:sym typeface="Assistant"/>
            </a:endParaRPr>
          </a:p>
          <a:p>
            <a:pPr marL="0" lvl="0" indent="0" algn="ctr" rtl="1">
              <a:lnSpc>
                <a:spcPct val="100000"/>
              </a:lnSpc>
              <a:spcBef>
                <a:spcPts val="0"/>
              </a:spcBef>
              <a:spcAft>
                <a:spcPts val="0"/>
              </a:spcAft>
              <a:buNone/>
            </a:pPr>
            <a:r>
              <a:rPr lang="he-IL" sz="1400" b="1" dirty="0">
                <a:solidFill>
                  <a:srgbClr val="FF0000"/>
                </a:solidFill>
                <a:latin typeface="Assistant"/>
                <a:ea typeface="Assistant"/>
                <a:cs typeface="Assistant"/>
                <a:sym typeface="Assistant"/>
              </a:rPr>
              <a:t> </a:t>
            </a:r>
            <a:r>
              <a:rPr lang="en" sz="1400" b="1" dirty="0">
                <a:solidFill>
                  <a:srgbClr val="FF0000"/>
                </a:solidFill>
                <a:latin typeface="Assistant"/>
                <a:ea typeface="Assistant"/>
                <a:cs typeface="Assistant"/>
                <a:sym typeface="Assistant"/>
              </a:rPr>
              <a:t>31% </a:t>
            </a:r>
            <a:r>
              <a:rPr lang="he-IL" sz="1400" b="1" dirty="0">
                <a:solidFill>
                  <a:srgbClr val="FF0000"/>
                </a:solidFill>
                <a:latin typeface="Assistant"/>
                <a:ea typeface="Assistant"/>
                <a:cs typeface="Assistant"/>
                <a:sym typeface="Assistant"/>
              </a:rPr>
              <a:t> </a:t>
            </a:r>
            <a:r>
              <a:rPr lang="en" sz="1400" b="1" dirty="0">
                <a:solidFill>
                  <a:srgbClr val="FF0000"/>
                </a:solidFill>
                <a:latin typeface="Assistant"/>
                <a:ea typeface="Assistant"/>
                <a:cs typeface="Assistant"/>
                <a:sym typeface="Assistant"/>
              </a:rPr>
              <a:t>מהחילונים ו55% </a:t>
            </a:r>
            <a:r>
              <a:rPr lang="he-IL" sz="1400" b="1" dirty="0">
                <a:solidFill>
                  <a:srgbClr val="FF0000"/>
                </a:solidFill>
                <a:latin typeface="Assistant"/>
                <a:ea typeface="Assistant"/>
                <a:cs typeface="Assistant"/>
                <a:sym typeface="Assistant"/>
              </a:rPr>
              <a:t>  </a:t>
            </a:r>
            <a:r>
              <a:rPr lang="en" sz="1400" b="1" dirty="0">
                <a:solidFill>
                  <a:srgbClr val="FF0000"/>
                </a:solidFill>
                <a:latin typeface="Assistant"/>
                <a:ea typeface="Assistant"/>
                <a:cs typeface="Assistant"/>
                <a:sym typeface="Assistant"/>
              </a:rPr>
              <a:t>מהמסורתיים</a:t>
            </a:r>
            <a:endParaRPr sz="1400" b="1" dirty="0">
              <a:solidFill>
                <a:srgbClr val="FF0000"/>
              </a:solidFill>
              <a:latin typeface="Assistant"/>
              <a:ea typeface="Assistant"/>
              <a:cs typeface="Assistant"/>
              <a:sym typeface="Assistant"/>
            </a:endParaRPr>
          </a:p>
          <a:p>
            <a:pPr marL="0" lvl="0" indent="0" algn="ctr" rtl="1">
              <a:lnSpc>
                <a:spcPct val="100000"/>
              </a:lnSpc>
              <a:spcBef>
                <a:spcPts val="0"/>
              </a:spcBef>
              <a:spcAft>
                <a:spcPts val="0"/>
              </a:spcAft>
              <a:buNone/>
            </a:pPr>
            <a:r>
              <a:rPr lang="en" sz="1400" b="1" dirty="0">
                <a:solidFill>
                  <a:srgbClr val="FF0000"/>
                </a:solidFill>
                <a:latin typeface="Assistant"/>
                <a:ea typeface="Assistant"/>
                <a:cs typeface="Assistant"/>
                <a:sym typeface="Assistant"/>
              </a:rPr>
              <a:t> מעוניינים להוסיף  תוכן יהודי- ישראלי </a:t>
            </a:r>
            <a:endParaRPr sz="1400" b="1" dirty="0">
              <a:solidFill>
                <a:srgbClr val="FF0000"/>
              </a:solidFill>
              <a:latin typeface="Assistant"/>
              <a:ea typeface="Assistant"/>
              <a:cs typeface="Assistant"/>
              <a:sym typeface="Assistant"/>
            </a:endParaRPr>
          </a:p>
          <a:p>
            <a:pPr marL="0" lvl="0" indent="0" algn="ctr" rtl="1">
              <a:lnSpc>
                <a:spcPct val="100000"/>
              </a:lnSpc>
              <a:spcBef>
                <a:spcPts val="0"/>
              </a:spcBef>
              <a:spcAft>
                <a:spcPts val="0"/>
              </a:spcAft>
              <a:buNone/>
            </a:pPr>
            <a:r>
              <a:rPr lang="en" sz="1400" b="1" dirty="0">
                <a:solidFill>
                  <a:srgbClr val="FF0000"/>
                </a:solidFill>
                <a:latin typeface="Assistant"/>
                <a:ea typeface="Assistant"/>
                <a:cs typeface="Assistant"/>
                <a:sym typeface="Assistant"/>
              </a:rPr>
              <a:t>לסדר הי</a:t>
            </a:r>
            <a:r>
              <a:rPr lang="he-IL" sz="1400" b="1" dirty="0">
                <a:solidFill>
                  <a:srgbClr val="FF0000"/>
                </a:solidFill>
                <a:latin typeface="Assistant"/>
                <a:ea typeface="Assistant"/>
                <a:cs typeface="Assistant"/>
                <a:sym typeface="Assistant"/>
              </a:rPr>
              <a:t>ו</a:t>
            </a:r>
            <a:r>
              <a:rPr lang="en" sz="1400" b="1" dirty="0">
                <a:solidFill>
                  <a:srgbClr val="FF0000"/>
                </a:solidFill>
                <a:latin typeface="Assistant"/>
                <a:ea typeface="Assistant"/>
                <a:cs typeface="Assistant"/>
                <a:sym typeface="Assistant"/>
              </a:rPr>
              <a:t>ם שלהם</a:t>
            </a:r>
            <a:endParaRPr sz="1400" b="1" dirty="0">
              <a:solidFill>
                <a:srgbClr val="FF0000"/>
              </a:solidFill>
              <a:latin typeface="Assistant"/>
              <a:ea typeface="Assistant"/>
              <a:cs typeface="Assistant"/>
              <a:sym typeface="Assistant"/>
            </a:endParaRPr>
          </a:p>
        </p:txBody>
      </p:sp>
      <p:sp>
        <p:nvSpPr>
          <p:cNvPr id="2" name="Google Shape;85;p16">
            <a:extLst>
              <a:ext uri="{FF2B5EF4-FFF2-40B4-BE49-F238E27FC236}">
                <a16:creationId xmlns:a16="http://schemas.microsoft.com/office/drawing/2014/main" id="{33717A11-DC66-A848-3EF7-9E885503A7EE}"/>
              </a:ext>
            </a:extLst>
          </p:cNvPr>
          <p:cNvSpPr txBox="1">
            <a:spLocks/>
          </p:cNvSpPr>
          <p:nvPr/>
        </p:nvSpPr>
        <p:spPr>
          <a:xfrm>
            <a:off x="1510393" y="3638579"/>
            <a:ext cx="2291107" cy="63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r" rtl="1">
              <a:lnSpc>
                <a:spcPct val="115000"/>
              </a:lnSpc>
            </a:pPr>
            <a:r>
              <a:rPr lang="he-IL" sz="1400" dirty="0">
                <a:latin typeface="Assistant"/>
                <a:ea typeface="Assistant"/>
                <a:cs typeface="Assistant"/>
                <a:sym typeface="Assistant"/>
              </a:rPr>
              <a:t>מתוך סקר המדד – שמואל </a:t>
            </a:r>
            <a:r>
              <a:rPr lang="he-IL" sz="1400" dirty="0" err="1">
                <a:latin typeface="Assistant"/>
                <a:ea typeface="Assistant"/>
                <a:cs typeface="Assistant"/>
                <a:sym typeface="Assistant"/>
              </a:rPr>
              <a:t>רוזנר</a:t>
            </a:r>
            <a:endParaRPr lang="he-IL" sz="1400" dirty="0">
              <a:latin typeface="Assistant"/>
              <a:ea typeface="Assistant"/>
              <a:cs typeface="Assistant"/>
              <a:sym typeface="Assistant"/>
            </a:endParaRPr>
          </a:p>
          <a:p>
            <a:pPr algn="r" rtl="1">
              <a:lnSpc>
                <a:spcPct val="115000"/>
              </a:lnSpc>
            </a:pPr>
            <a:r>
              <a:rPr lang="he-IL" sz="1400" dirty="0">
                <a:latin typeface="Assistant"/>
                <a:ea typeface="Assistant"/>
                <a:cs typeface="Assistant"/>
                <a:sym typeface="Assistant"/>
              </a:rPr>
              <a:t>יוני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1243950" y="1290738"/>
            <a:ext cx="6465300" cy="3516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1800" b="1" dirty="0">
                <a:solidFill>
                  <a:srgbClr val="0098C5"/>
                </a:solidFill>
                <a:latin typeface="Assistant"/>
                <a:ea typeface="Assistant"/>
                <a:cs typeface="Assistant"/>
                <a:sym typeface="Assistant"/>
              </a:rPr>
              <a:t>האם היהדות הישראלית השתנתה בשנה האחרונה?</a:t>
            </a:r>
            <a:endParaRPr sz="1800" b="1" dirty="0">
              <a:solidFill>
                <a:srgbClr val="0098C5"/>
              </a:solidFill>
              <a:latin typeface="Assistant"/>
              <a:ea typeface="Assistant"/>
              <a:cs typeface="Assistant"/>
              <a:sym typeface="Assistant"/>
            </a:endParaRPr>
          </a:p>
        </p:txBody>
      </p:sp>
      <p:pic>
        <p:nvPicPr>
          <p:cNvPr id="84" name="Google Shape;84;p16"/>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85" name="Google Shape;85;p16"/>
          <p:cNvSpPr txBox="1">
            <a:spLocks noGrp="1"/>
          </p:cNvSpPr>
          <p:nvPr>
            <p:ph type="ctrTitle"/>
          </p:nvPr>
        </p:nvSpPr>
        <p:spPr>
          <a:xfrm>
            <a:off x="6765300" y="2241150"/>
            <a:ext cx="1887900" cy="638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חיזוק החוסן הקהילתית</a:t>
            </a:r>
            <a:endParaRPr sz="1400" b="1" dirty="0">
              <a:latin typeface="Assistant"/>
              <a:ea typeface="Assistant"/>
              <a:cs typeface="Assistant"/>
              <a:sym typeface="Assistant"/>
            </a:endParaRPr>
          </a:p>
          <a:p>
            <a:pPr marL="0" lvl="0" indent="0" algn="r" rtl="1">
              <a:lnSpc>
                <a:spcPct val="115000"/>
              </a:lnSpc>
              <a:spcBef>
                <a:spcPts val="0"/>
              </a:spcBef>
              <a:spcAft>
                <a:spcPts val="0"/>
              </a:spcAft>
              <a:buNone/>
            </a:pPr>
            <a:r>
              <a:rPr lang="he-IL" sz="1400" dirty="0">
                <a:latin typeface="Assistant"/>
                <a:ea typeface="Assistant"/>
                <a:cs typeface="Assistant"/>
                <a:sym typeface="Assistant"/>
              </a:rPr>
              <a:t>צומחת שוב </a:t>
            </a:r>
            <a:br>
              <a:rPr lang="he-IL" sz="1400" dirty="0">
                <a:latin typeface="Assistant"/>
                <a:ea typeface="Assistant"/>
                <a:cs typeface="Assistant"/>
                <a:sym typeface="Assistant"/>
              </a:rPr>
            </a:br>
            <a:r>
              <a:rPr lang="he-IL" sz="1400" dirty="0">
                <a:latin typeface="Assistant"/>
                <a:ea typeface="Assistant"/>
                <a:cs typeface="Assistant"/>
                <a:sym typeface="Assistant"/>
              </a:rPr>
              <a:t>מבוע וקולות</a:t>
            </a:r>
            <a:endParaRPr sz="1400" dirty="0">
              <a:latin typeface="Assistant"/>
              <a:ea typeface="Assistant"/>
              <a:cs typeface="Assistant"/>
              <a:sym typeface="Assistant"/>
            </a:endParaRPr>
          </a:p>
        </p:txBody>
      </p:sp>
      <p:sp>
        <p:nvSpPr>
          <p:cNvPr id="86" name="Google Shape;86;p16"/>
          <p:cNvSpPr txBox="1">
            <a:spLocks noGrp="1"/>
          </p:cNvSpPr>
          <p:nvPr>
            <p:ph type="ctrTitle"/>
          </p:nvPr>
        </p:nvSpPr>
        <p:spPr>
          <a:xfrm>
            <a:off x="4689500" y="1762221"/>
            <a:ext cx="1887900"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הגדלת מספר משתתפים</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עשרות אלפים באירועי תרבות ואלפי לומדים בקבוצות לימוד.</a:t>
            </a:r>
            <a:endParaRPr sz="1400" dirty="0">
              <a:latin typeface="Assistant"/>
              <a:ea typeface="Assistant"/>
              <a:cs typeface="Assistant"/>
              <a:sym typeface="Assistant"/>
            </a:endParaRPr>
          </a:p>
        </p:txBody>
      </p:sp>
      <p:sp>
        <p:nvSpPr>
          <p:cNvPr id="87" name="Google Shape;87;p16"/>
          <p:cNvSpPr txBox="1">
            <a:spLocks noGrp="1"/>
          </p:cNvSpPr>
          <p:nvPr>
            <p:ph type="ctrTitle"/>
          </p:nvPr>
        </p:nvSpPr>
        <p:spPr>
          <a:xfrm>
            <a:off x="2657959" y="1965021"/>
            <a:ext cx="1887900" cy="10503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תמיכה ממשלתית</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המנהלת ליהדות ישראלית</a:t>
            </a:r>
            <a:br>
              <a:rPr lang="he-IL" sz="1400" dirty="0">
                <a:latin typeface="Assistant"/>
                <a:ea typeface="Assistant"/>
                <a:cs typeface="Assistant"/>
                <a:sym typeface="Assistant"/>
              </a:rPr>
            </a:br>
            <a:r>
              <a:rPr lang="he-IL" sz="1400" dirty="0">
                <a:latin typeface="Assistant"/>
                <a:ea typeface="Assistant"/>
                <a:cs typeface="Assistant"/>
                <a:sym typeface="Assistant"/>
              </a:rPr>
              <a:t>משרד המשימות הלאומיות, משרד התרבות</a:t>
            </a:r>
            <a:endParaRPr sz="1400" dirty="0">
              <a:latin typeface="Assistant"/>
              <a:ea typeface="Assistant"/>
              <a:cs typeface="Assistant"/>
              <a:sym typeface="Assistant"/>
            </a:endParaRPr>
          </a:p>
        </p:txBody>
      </p:sp>
      <p:sp>
        <p:nvSpPr>
          <p:cNvPr id="88" name="Google Shape;88;p16"/>
          <p:cNvSpPr txBox="1">
            <a:spLocks noGrp="1"/>
          </p:cNvSpPr>
          <p:nvPr>
            <p:ph type="ctrTitle"/>
          </p:nvPr>
        </p:nvSpPr>
        <p:spPr>
          <a:xfrm>
            <a:off x="384641" y="1762221"/>
            <a:ext cx="2085418"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כניסה לקונצנזוס הישראלי</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קמפיין </a:t>
            </a:r>
            <a:r>
              <a:rPr lang="he-IL" sz="1400" dirty="0" err="1">
                <a:latin typeface="Assistant"/>
                <a:ea typeface="Assistant"/>
                <a:cs typeface="Assistant"/>
                <a:sym typeface="Assistant"/>
              </a:rPr>
              <a:t>ההדתה</a:t>
            </a:r>
            <a:r>
              <a:rPr lang="he-IL" sz="1400" dirty="0">
                <a:latin typeface="Assistant"/>
                <a:ea typeface="Assistant"/>
                <a:cs typeface="Assistant"/>
                <a:sym typeface="Assistant"/>
              </a:rPr>
              <a:t> נחלש, יש קונצנזוס פוליטי לחיזוק התרבות היהודית</a:t>
            </a:r>
            <a:endParaRPr sz="1400" dirty="0">
              <a:latin typeface="Assistant"/>
              <a:ea typeface="Assistant"/>
              <a:cs typeface="Assistant"/>
              <a:sym typeface="Assistant"/>
            </a:endParaRPr>
          </a:p>
        </p:txBody>
      </p:sp>
      <p:sp>
        <p:nvSpPr>
          <p:cNvPr id="2" name="Google Shape;83;p16">
            <a:extLst>
              <a:ext uri="{FF2B5EF4-FFF2-40B4-BE49-F238E27FC236}">
                <a16:creationId xmlns:a16="http://schemas.microsoft.com/office/drawing/2014/main" id="{E38100B6-6482-76CB-6434-4EC3BD8AB8A7}"/>
              </a:ext>
            </a:extLst>
          </p:cNvPr>
          <p:cNvSpPr txBox="1">
            <a:spLocks/>
          </p:cNvSpPr>
          <p:nvPr/>
        </p:nvSpPr>
        <p:spPr>
          <a:xfrm>
            <a:off x="1243950" y="3438333"/>
            <a:ext cx="6465300" cy="35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rtl="1">
              <a:lnSpc>
                <a:spcPct val="85000"/>
              </a:lnSpc>
            </a:pPr>
            <a:r>
              <a:rPr lang="he-IL" sz="1800" b="1" dirty="0">
                <a:solidFill>
                  <a:srgbClr val="0098C5"/>
                </a:solidFill>
                <a:latin typeface="Assistant"/>
                <a:ea typeface="Assistant"/>
                <a:cs typeface="Assistant"/>
                <a:sym typeface="Assistant"/>
              </a:rPr>
              <a:t>יש לנו הזדמנות!</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4">
            <a:alphaModFix/>
          </a:blip>
          <a:stretch>
            <a:fillRect/>
          </a:stretch>
        </p:blipFill>
        <p:spPr>
          <a:xfrm>
            <a:off x="236250" y="142000"/>
            <a:ext cx="909850" cy="537200"/>
          </a:xfrm>
          <a:prstGeom prst="rect">
            <a:avLst/>
          </a:prstGeom>
          <a:noFill/>
          <a:ln>
            <a:noFill/>
          </a:ln>
        </p:spPr>
      </p:pic>
      <p:sp>
        <p:nvSpPr>
          <p:cNvPr id="63" name="Google Shape;63;p14"/>
          <p:cNvSpPr txBox="1">
            <a:spLocks noGrp="1"/>
          </p:cNvSpPr>
          <p:nvPr>
            <p:ph type="ctrTitle"/>
          </p:nvPr>
        </p:nvSpPr>
        <p:spPr>
          <a:xfrm>
            <a:off x="590888" y="679200"/>
            <a:ext cx="7650300" cy="7293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2200" b="1" dirty="0">
                <a:solidFill>
                  <a:srgbClr val="0098C5"/>
                </a:solidFill>
                <a:latin typeface="Assistant"/>
                <a:ea typeface="Assistant"/>
                <a:cs typeface="Assistant"/>
                <a:sym typeface="Assistant"/>
              </a:rPr>
              <a:t>מחזור התקציבי של פנים – משל לפעילות השדה</a:t>
            </a:r>
            <a:endParaRPr sz="2200" b="1" dirty="0">
              <a:solidFill>
                <a:srgbClr val="0098C5"/>
              </a:solidFill>
              <a:latin typeface="Assistant"/>
              <a:ea typeface="Assistant"/>
              <a:cs typeface="Assistant"/>
              <a:sym typeface="Assistant"/>
            </a:endParaRPr>
          </a:p>
        </p:txBody>
      </p:sp>
      <p:graphicFrame>
        <p:nvGraphicFramePr>
          <p:cNvPr id="5" name="תרשים 4">
            <a:extLst>
              <a:ext uri="{FF2B5EF4-FFF2-40B4-BE49-F238E27FC236}">
                <a16:creationId xmlns:a16="http://schemas.microsoft.com/office/drawing/2014/main" id="{66D3B8F8-9759-055D-D37E-A5126F39F4AC}"/>
              </a:ext>
            </a:extLst>
          </p:cNvPr>
          <p:cNvGraphicFramePr>
            <a:graphicFrameLocks/>
          </p:cNvGraphicFramePr>
          <p:nvPr>
            <p:extLst>
              <p:ext uri="{D42A27DB-BD31-4B8C-83A1-F6EECF244321}">
                <p14:modId xmlns:p14="http://schemas.microsoft.com/office/powerpoint/2010/main" val="181510482"/>
              </p:ext>
            </p:extLst>
          </p:nvPr>
        </p:nvGraphicFramePr>
        <p:xfrm>
          <a:off x="2412772" y="1651680"/>
          <a:ext cx="4318455" cy="243862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a:extLst>
            <a:ext uri="{FF2B5EF4-FFF2-40B4-BE49-F238E27FC236}">
              <a16:creationId xmlns:a16="http://schemas.microsoft.com/office/drawing/2014/main" id="{090BD436-7F01-C1DE-BA71-628C5FE9FE73}"/>
            </a:ext>
          </a:extLst>
        </p:cNvPr>
        <p:cNvGrpSpPr/>
        <p:nvPr/>
      </p:nvGrpSpPr>
      <p:grpSpPr>
        <a:xfrm>
          <a:off x="0" y="0"/>
          <a:ext cx="0" cy="0"/>
          <a:chOff x="0" y="0"/>
          <a:chExt cx="0" cy="0"/>
        </a:xfrm>
      </p:grpSpPr>
      <p:sp>
        <p:nvSpPr>
          <p:cNvPr id="83" name="Google Shape;83;p16">
            <a:extLst>
              <a:ext uri="{FF2B5EF4-FFF2-40B4-BE49-F238E27FC236}">
                <a16:creationId xmlns:a16="http://schemas.microsoft.com/office/drawing/2014/main" id="{69A27A78-36C4-6905-11A9-6D722FF9051D}"/>
              </a:ext>
            </a:extLst>
          </p:cNvPr>
          <p:cNvSpPr txBox="1">
            <a:spLocks noGrp="1"/>
          </p:cNvSpPr>
          <p:nvPr>
            <p:ph type="ctrTitle"/>
          </p:nvPr>
        </p:nvSpPr>
        <p:spPr>
          <a:xfrm>
            <a:off x="1243950" y="1290738"/>
            <a:ext cx="6465300" cy="3516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1800" b="1" dirty="0">
                <a:solidFill>
                  <a:srgbClr val="0098C5"/>
                </a:solidFill>
                <a:latin typeface="Assistant"/>
                <a:ea typeface="Assistant"/>
                <a:cs typeface="Assistant"/>
                <a:sym typeface="Assistant"/>
              </a:rPr>
              <a:t>למה זה קורה?</a:t>
            </a:r>
            <a:endParaRPr sz="1800" b="1" dirty="0">
              <a:solidFill>
                <a:srgbClr val="0098C5"/>
              </a:solidFill>
              <a:latin typeface="Assistant"/>
              <a:ea typeface="Assistant"/>
              <a:cs typeface="Assistant"/>
              <a:sym typeface="Assistant"/>
            </a:endParaRPr>
          </a:p>
        </p:txBody>
      </p:sp>
      <p:pic>
        <p:nvPicPr>
          <p:cNvPr id="84" name="Google Shape;84;p16">
            <a:extLst>
              <a:ext uri="{FF2B5EF4-FFF2-40B4-BE49-F238E27FC236}">
                <a16:creationId xmlns:a16="http://schemas.microsoft.com/office/drawing/2014/main" id="{1925980B-98DB-6A09-ACAC-55E480C5CA6C}"/>
              </a:ext>
            </a:extLst>
          </p:cNvPr>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85" name="Google Shape;85;p16">
            <a:extLst>
              <a:ext uri="{FF2B5EF4-FFF2-40B4-BE49-F238E27FC236}">
                <a16:creationId xmlns:a16="http://schemas.microsoft.com/office/drawing/2014/main" id="{C4E301FE-0C85-BACC-CD16-EBBCB78E0268}"/>
              </a:ext>
            </a:extLst>
          </p:cNvPr>
          <p:cNvSpPr txBox="1">
            <a:spLocks noGrp="1"/>
          </p:cNvSpPr>
          <p:nvPr>
            <p:ph type="ctrTitle"/>
          </p:nvPr>
        </p:nvSpPr>
        <p:spPr>
          <a:xfrm>
            <a:off x="6694900" y="2699892"/>
            <a:ext cx="1887900" cy="638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מקצועיות</a:t>
            </a:r>
            <a:endParaRPr sz="1400" b="1" dirty="0">
              <a:latin typeface="Assistant"/>
              <a:ea typeface="Assistant"/>
              <a:cs typeface="Assistant"/>
              <a:sym typeface="Assistant"/>
            </a:endParaRPr>
          </a:p>
          <a:p>
            <a:pPr marL="0" lvl="0" indent="0" algn="r" rtl="1">
              <a:lnSpc>
                <a:spcPct val="115000"/>
              </a:lnSpc>
              <a:spcBef>
                <a:spcPts val="0"/>
              </a:spcBef>
              <a:spcAft>
                <a:spcPts val="0"/>
              </a:spcAft>
              <a:buNone/>
            </a:pPr>
            <a:r>
              <a:rPr lang="he-IL" sz="1400" dirty="0">
                <a:latin typeface="Assistant"/>
                <a:ea typeface="Assistant"/>
                <a:cs typeface="Assistant"/>
                <a:sym typeface="Assistant"/>
              </a:rPr>
              <a:t>יעד ברור ומיקוד</a:t>
            </a:r>
            <a:br>
              <a:rPr lang="en-US" sz="1400" dirty="0">
                <a:latin typeface="Assistant"/>
                <a:ea typeface="Assistant"/>
                <a:cs typeface="Assistant"/>
                <a:sym typeface="Assistant"/>
              </a:rPr>
            </a:br>
            <a:r>
              <a:rPr lang="he-IL" sz="1400" dirty="0">
                <a:latin typeface="Assistant"/>
                <a:ea typeface="Assistant"/>
                <a:cs typeface="Assistant"/>
                <a:sym typeface="Assistant"/>
              </a:rPr>
              <a:t>למידה והתמקצעות</a:t>
            </a:r>
            <a:br>
              <a:rPr lang="en-US" sz="1400" dirty="0">
                <a:latin typeface="Assistant"/>
                <a:ea typeface="Assistant"/>
                <a:cs typeface="Assistant"/>
                <a:sym typeface="Assistant"/>
              </a:rPr>
            </a:br>
            <a:r>
              <a:rPr lang="he-IL" sz="1400" dirty="0">
                <a:latin typeface="Assistant"/>
                <a:ea typeface="Assistant"/>
                <a:cs typeface="Assistant"/>
                <a:sym typeface="Assistant"/>
              </a:rPr>
              <a:t>שיתופי פעולה</a:t>
            </a:r>
            <a:br>
              <a:rPr lang="en-US" sz="1400" dirty="0">
                <a:latin typeface="Assistant"/>
                <a:ea typeface="Assistant"/>
                <a:cs typeface="Assistant"/>
                <a:sym typeface="Assistant"/>
              </a:rPr>
            </a:br>
            <a:r>
              <a:rPr lang="he-IL" sz="1400" dirty="0">
                <a:latin typeface="Assistant"/>
                <a:ea typeface="Assistant"/>
                <a:cs typeface="Assistant"/>
                <a:sym typeface="Assistant"/>
              </a:rPr>
              <a:t>הערכה ומדידה</a:t>
            </a:r>
            <a:endParaRPr sz="1400" dirty="0">
              <a:latin typeface="Assistant"/>
              <a:ea typeface="Assistant"/>
              <a:cs typeface="Assistant"/>
              <a:sym typeface="Assistant"/>
            </a:endParaRPr>
          </a:p>
        </p:txBody>
      </p:sp>
      <p:sp>
        <p:nvSpPr>
          <p:cNvPr id="86" name="Google Shape;86;p16">
            <a:extLst>
              <a:ext uri="{FF2B5EF4-FFF2-40B4-BE49-F238E27FC236}">
                <a16:creationId xmlns:a16="http://schemas.microsoft.com/office/drawing/2014/main" id="{ADD4E04A-3AD3-C79C-27DD-7EA6BD54C24C}"/>
              </a:ext>
            </a:extLst>
          </p:cNvPr>
          <p:cNvSpPr txBox="1">
            <a:spLocks noGrp="1"/>
          </p:cNvSpPr>
          <p:nvPr>
            <p:ph type="ctrTitle"/>
          </p:nvPr>
        </p:nvSpPr>
        <p:spPr>
          <a:xfrm>
            <a:off x="4689500" y="1541271"/>
            <a:ext cx="1887900"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מענה לצורך</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זיהוי של הזדמנויות</a:t>
            </a:r>
            <a:br>
              <a:rPr lang="en-US" sz="1400" dirty="0">
                <a:latin typeface="Assistant"/>
                <a:ea typeface="Assistant"/>
                <a:cs typeface="Assistant"/>
                <a:sym typeface="Assistant"/>
              </a:rPr>
            </a:br>
            <a:r>
              <a:rPr lang="he-IL" sz="1400" dirty="0">
                <a:latin typeface="Assistant"/>
                <a:ea typeface="Assistant"/>
                <a:cs typeface="Assistant"/>
                <a:sym typeface="Assistant"/>
              </a:rPr>
              <a:t>לא </a:t>
            </a:r>
            <a:r>
              <a:rPr lang="en-US" sz="1400" dirty="0">
                <a:latin typeface="Assistant"/>
                <a:ea typeface="Assistant"/>
                <a:cs typeface="Assistant"/>
                <a:sym typeface="Assistant"/>
              </a:rPr>
              <a:t>More of the same</a:t>
            </a:r>
            <a:endParaRPr sz="1400" dirty="0">
              <a:latin typeface="Assistant"/>
              <a:ea typeface="Assistant"/>
              <a:cs typeface="Assistant"/>
              <a:sym typeface="Assistant"/>
            </a:endParaRPr>
          </a:p>
        </p:txBody>
      </p:sp>
      <p:sp>
        <p:nvSpPr>
          <p:cNvPr id="87" name="Google Shape;87;p16">
            <a:extLst>
              <a:ext uri="{FF2B5EF4-FFF2-40B4-BE49-F238E27FC236}">
                <a16:creationId xmlns:a16="http://schemas.microsoft.com/office/drawing/2014/main" id="{36A54994-3AB3-47F7-58B8-71FBE3200AEB}"/>
              </a:ext>
            </a:extLst>
          </p:cNvPr>
          <p:cNvSpPr txBox="1">
            <a:spLocks noGrp="1"/>
          </p:cNvSpPr>
          <p:nvPr>
            <p:ph type="ctrTitle"/>
          </p:nvPr>
        </p:nvSpPr>
        <p:spPr>
          <a:xfrm>
            <a:off x="2742850" y="1744071"/>
            <a:ext cx="1887900" cy="10503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גיבוי פילנתרופי</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שותפים ולא כספומט</a:t>
            </a:r>
            <a:br>
              <a:rPr lang="he-IL" sz="1400" dirty="0">
                <a:latin typeface="Assistant"/>
                <a:ea typeface="Assistant"/>
                <a:cs typeface="Assistant"/>
                <a:sym typeface="Assistant"/>
              </a:rPr>
            </a:br>
            <a:r>
              <a:rPr lang="he-IL" sz="1400" dirty="0">
                <a:latin typeface="Assistant"/>
                <a:ea typeface="Assistant"/>
                <a:cs typeface="Assistant"/>
                <a:sym typeface="Assistant"/>
              </a:rPr>
              <a:t>יחסי אמון גבוהים</a:t>
            </a:r>
            <a:endParaRPr sz="1400" dirty="0">
              <a:latin typeface="Assistant"/>
              <a:ea typeface="Assistant"/>
              <a:cs typeface="Assistant"/>
              <a:sym typeface="Assistant"/>
            </a:endParaRPr>
          </a:p>
        </p:txBody>
      </p:sp>
      <p:sp>
        <p:nvSpPr>
          <p:cNvPr id="88" name="Google Shape;88;p16">
            <a:extLst>
              <a:ext uri="{FF2B5EF4-FFF2-40B4-BE49-F238E27FC236}">
                <a16:creationId xmlns:a16="http://schemas.microsoft.com/office/drawing/2014/main" id="{AE61CCB0-C47D-1A39-0FEB-B0E37B387795}"/>
              </a:ext>
            </a:extLst>
          </p:cNvPr>
          <p:cNvSpPr txBox="1">
            <a:spLocks noGrp="1"/>
          </p:cNvSpPr>
          <p:nvPr>
            <p:ph type="ctrTitle"/>
          </p:nvPr>
        </p:nvSpPr>
        <p:spPr>
          <a:xfrm>
            <a:off x="384641" y="1945200"/>
            <a:ext cx="2085418" cy="1253100"/>
          </a:xfrm>
          <a:prstGeom prst="rect">
            <a:avLst/>
          </a:prstGeom>
        </p:spPr>
        <p:txBody>
          <a:bodyPr spcFirstLastPara="1" wrap="square" lIns="91425" tIns="91425" rIns="91425" bIns="91425" anchor="b" anchorCtr="0">
            <a:noAutofit/>
          </a:bodyPr>
          <a:lstStyle/>
          <a:p>
            <a:pPr marL="0" lvl="0" indent="0" algn="r" rtl="1">
              <a:lnSpc>
                <a:spcPct val="115000"/>
              </a:lnSpc>
              <a:spcBef>
                <a:spcPts val="0"/>
              </a:spcBef>
              <a:spcAft>
                <a:spcPts val="0"/>
              </a:spcAft>
              <a:buNone/>
            </a:pPr>
            <a:r>
              <a:rPr lang="he-IL" sz="1400" b="1" dirty="0">
                <a:latin typeface="Assistant"/>
                <a:ea typeface="Assistant"/>
                <a:cs typeface="Assistant"/>
                <a:sym typeface="Assistant"/>
              </a:rPr>
              <a:t>שיווק</a:t>
            </a:r>
            <a:endParaRPr sz="1400" b="1" dirty="0">
              <a:latin typeface="Assistant"/>
              <a:ea typeface="Assistant"/>
              <a:cs typeface="Assistant"/>
              <a:sym typeface="Assistant"/>
            </a:endParaRPr>
          </a:p>
          <a:p>
            <a:pPr marL="0" lvl="0" indent="0" algn="r" rtl="1">
              <a:lnSpc>
                <a:spcPct val="100000"/>
              </a:lnSpc>
              <a:spcBef>
                <a:spcPts val="0"/>
              </a:spcBef>
              <a:spcAft>
                <a:spcPts val="0"/>
              </a:spcAft>
              <a:buNone/>
            </a:pPr>
            <a:r>
              <a:rPr lang="he-IL" sz="1400" dirty="0">
                <a:latin typeface="Assistant"/>
                <a:ea typeface="Assistant"/>
                <a:cs typeface="Assistant"/>
                <a:sym typeface="Assistant"/>
              </a:rPr>
              <a:t>יציאה </a:t>
            </a:r>
            <a:r>
              <a:rPr lang="he-IL" sz="1400" dirty="0" err="1">
                <a:latin typeface="Assistant"/>
                <a:ea typeface="Assistant"/>
                <a:cs typeface="Assistant"/>
                <a:sym typeface="Assistant"/>
              </a:rPr>
              <a:t>מאיזור</a:t>
            </a:r>
            <a:r>
              <a:rPr lang="he-IL" sz="1400" dirty="0">
                <a:latin typeface="Assistant"/>
                <a:ea typeface="Assistant"/>
                <a:cs typeface="Assistant"/>
                <a:sym typeface="Assistant"/>
              </a:rPr>
              <a:t> הנוחות</a:t>
            </a:r>
            <a:br>
              <a:rPr lang="he-IL" sz="1400" dirty="0">
                <a:latin typeface="Assistant"/>
                <a:ea typeface="Assistant"/>
                <a:cs typeface="Assistant"/>
                <a:sym typeface="Assistant"/>
              </a:rPr>
            </a:br>
            <a:r>
              <a:rPr lang="he-IL" sz="1400" dirty="0">
                <a:latin typeface="Assistant"/>
                <a:ea typeface="Assistant"/>
                <a:cs typeface="Assistant"/>
                <a:sym typeface="Assistant"/>
              </a:rPr>
              <a:t>סיפורים</a:t>
            </a:r>
            <a:br>
              <a:rPr lang="he-IL" sz="1400" dirty="0">
                <a:latin typeface="Assistant"/>
                <a:ea typeface="Assistant"/>
                <a:cs typeface="Assistant"/>
                <a:sym typeface="Assistant"/>
              </a:rPr>
            </a:br>
            <a:r>
              <a:rPr lang="he-IL" sz="1400" dirty="0">
                <a:latin typeface="Assistant"/>
                <a:ea typeface="Assistant"/>
                <a:cs typeface="Assistant"/>
                <a:sym typeface="Assistant"/>
              </a:rPr>
              <a:t>הצלחות</a:t>
            </a:r>
            <a:br>
              <a:rPr lang="he-IL" sz="1400" dirty="0">
                <a:latin typeface="Assistant"/>
                <a:ea typeface="Assistant"/>
                <a:cs typeface="Assistant"/>
                <a:sym typeface="Assistant"/>
              </a:rPr>
            </a:br>
            <a:endParaRPr sz="1400" dirty="0">
              <a:latin typeface="Assistant"/>
              <a:ea typeface="Assistant"/>
              <a:cs typeface="Assistant"/>
              <a:sym typeface="Assistant"/>
            </a:endParaRPr>
          </a:p>
        </p:txBody>
      </p:sp>
    </p:spTree>
    <p:extLst>
      <p:ext uri="{BB962C8B-B14F-4D97-AF65-F5344CB8AC3E}">
        <p14:creationId xmlns:p14="http://schemas.microsoft.com/office/powerpoint/2010/main" val="290530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BF028-4225-B1EF-275A-03FDF041BC79}"/>
            </a:ext>
          </a:extLst>
        </p:cNvPr>
        <p:cNvGrpSpPr/>
        <p:nvPr/>
      </p:nvGrpSpPr>
      <p:grpSpPr>
        <a:xfrm>
          <a:off x="0" y="0"/>
          <a:ext cx="0" cy="0"/>
          <a:chOff x="0" y="0"/>
          <a:chExt cx="0" cy="0"/>
        </a:xfrm>
      </p:grpSpPr>
      <p:sp>
        <p:nvSpPr>
          <p:cNvPr id="12" name="מלבן 11"/>
          <p:cNvSpPr/>
          <p:nvPr/>
        </p:nvSpPr>
        <p:spPr>
          <a:xfrm>
            <a:off x="0" y="0"/>
            <a:ext cx="9144000" cy="5143500"/>
          </a:xfrm>
          <a:prstGeom prst="rect">
            <a:avLst/>
          </a:prstGeom>
          <a:solidFill>
            <a:srgbClr val="FFF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50"/>
          </a:p>
        </p:txBody>
      </p:sp>
      <p:sp>
        <p:nvSpPr>
          <p:cNvPr id="32" name="כותרת משנה 7"/>
          <p:cNvSpPr txBox="1">
            <a:spLocks/>
          </p:cNvSpPr>
          <p:nvPr/>
        </p:nvSpPr>
        <p:spPr>
          <a:xfrm>
            <a:off x="1862918" y="974671"/>
            <a:ext cx="6792645" cy="541564"/>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r">
              <a:lnSpc>
                <a:spcPct val="80000"/>
              </a:lnSpc>
            </a:pPr>
            <a:r>
              <a:rPr lang="he-IL" sz="28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צומחת שוב – שיקום קהילתי ביישובי העוטף</a:t>
            </a:r>
            <a:endParaRPr lang="he-IL" sz="2800" dirty="0">
              <a:solidFill>
                <a:srgbClr val="FF0000"/>
              </a:solidFill>
              <a:latin typeface="Assistant ExtraBold" panose="00000900000000000000" pitchFamily="2" charset="-79"/>
              <a:ea typeface="Calibri" panose="020F0502020204030204" pitchFamily="34" charset="0"/>
              <a:cs typeface="Assistant ExtraBold" panose="00000900000000000000" pitchFamily="2" charset="-79"/>
            </a:endParaRPr>
          </a:p>
        </p:txBody>
      </p:sp>
      <p:sp>
        <p:nvSpPr>
          <p:cNvPr id="34" name="תיבת טקסט 3">
            <a:extLst>
              <a:ext uri="{FF2B5EF4-FFF2-40B4-BE49-F238E27FC236}">
                <a16:creationId xmlns:a16="http://schemas.microsoft.com/office/drawing/2014/main" id="{CB905E5D-0E5F-75AC-0D53-00F9B71F4C69}"/>
              </a:ext>
            </a:extLst>
          </p:cNvPr>
          <p:cNvSpPr txBox="1"/>
          <p:nvPr/>
        </p:nvSpPr>
        <p:spPr>
          <a:xfrm>
            <a:off x="1902480" y="1868262"/>
            <a:ext cx="6713520" cy="335348"/>
          </a:xfrm>
          <a:prstGeom prst="rect">
            <a:avLst/>
          </a:prstGeom>
          <a:noFill/>
        </p:spPr>
        <p:txBody>
          <a:bodyPr wrap="square" rtlCol="1">
            <a:spAutoFit/>
          </a:bodyPr>
          <a:lstStyle/>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קול קורא בשיתוף הרשויות המקומיות:</a:t>
            </a:r>
            <a: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 </a:t>
            </a: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53 קהילות הצטרפו ובהן</a:t>
            </a:r>
            <a: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 </a:t>
            </a: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כ-60,000 תושבים.</a:t>
            </a:r>
          </a:p>
        </p:txBody>
      </p:sp>
      <p:sp>
        <p:nvSpPr>
          <p:cNvPr id="35" name="תיבת טקסט 3">
            <a:extLst>
              <a:ext uri="{FF2B5EF4-FFF2-40B4-BE49-F238E27FC236}">
                <a16:creationId xmlns:a16="http://schemas.microsoft.com/office/drawing/2014/main" id="{CB905E5D-0E5F-75AC-0D53-00F9B71F4C69}"/>
              </a:ext>
            </a:extLst>
          </p:cNvPr>
          <p:cNvSpPr txBox="1"/>
          <p:nvPr/>
        </p:nvSpPr>
        <p:spPr>
          <a:xfrm>
            <a:off x="1942043" y="2221704"/>
            <a:ext cx="6713520" cy="335348"/>
          </a:xfrm>
          <a:prstGeom prst="rect">
            <a:avLst/>
          </a:prstGeom>
          <a:noFill/>
        </p:spPr>
        <p:txBody>
          <a:bodyPr wrap="square" rtlCol="1">
            <a:spAutoFit/>
          </a:bodyPr>
          <a:lstStyle/>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רתימה של השותפים המרכזיים  וגיוס פילנתרופיה</a:t>
            </a:r>
          </a:p>
        </p:txBody>
      </p:sp>
      <p:sp>
        <p:nvSpPr>
          <p:cNvPr id="36" name="תיבת טקסט 3">
            <a:extLst>
              <a:ext uri="{FF2B5EF4-FFF2-40B4-BE49-F238E27FC236}">
                <a16:creationId xmlns:a16="http://schemas.microsoft.com/office/drawing/2014/main" id="{CB905E5D-0E5F-75AC-0D53-00F9B71F4C69}"/>
              </a:ext>
            </a:extLst>
          </p:cNvPr>
          <p:cNvSpPr txBox="1"/>
          <p:nvPr/>
        </p:nvSpPr>
        <p:spPr>
          <a:xfrm>
            <a:off x="3739304" y="2627409"/>
            <a:ext cx="4943371" cy="605294"/>
          </a:xfrm>
          <a:prstGeom prst="rect">
            <a:avLst/>
          </a:prstGeom>
          <a:noFill/>
        </p:spPr>
        <p:txBody>
          <a:bodyPr wrap="square" rtlCol="1">
            <a:spAutoFit/>
          </a:bodyPr>
          <a:lstStyle/>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ליווי הקהילות ע"י 5 ארגוני יהדות ישראלית, תוך למידה</a:t>
            </a:r>
            <a: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 </a:t>
            </a: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משותפת מתמדת, מתן כלים מקצועיים, פיקוח ובקרה.</a:t>
            </a:r>
          </a:p>
        </p:txBody>
      </p:sp>
      <p:sp>
        <p:nvSpPr>
          <p:cNvPr id="37" name="תיבת טקסט 3">
            <a:extLst>
              <a:ext uri="{FF2B5EF4-FFF2-40B4-BE49-F238E27FC236}">
                <a16:creationId xmlns:a16="http://schemas.microsoft.com/office/drawing/2014/main" id="{CB905E5D-0E5F-75AC-0D53-00F9B71F4C69}"/>
              </a:ext>
            </a:extLst>
          </p:cNvPr>
          <p:cNvSpPr txBox="1"/>
          <p:nvPr/>
        </p:nvSpPr>
        <p:spPr>
          <a:xfrm>
            <a:off x="1981264" y="3204005"/>
            <a:ext cx="6713520" cy="925253"/>
          </a:xfrm>
          <a:prstGeom prst="rect">
            <a:avLst/>
          </a:prstGeom>
          <a:noFill/>
        </p:spPr>
        <p:txBody>
          <a:bodyPr wrap="square" rtlCol="1">
            <a:spAutoFit/>
          </a:bodyPr>
          <a:lstStyle/>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ליווי מעמיק לכל קהילה, הקמת צוות מוביל, קבוצות</a:t>
            </a:r>
            <a:b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b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תהליכיות, אירועים סביב</a:t>
            </a:r>
            <a: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 </a:t>
            </a: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לוח</a:t>
            </a:r>
            <a:r>
              <a:rPr lang="en-US"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 </a:t>
            </a: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השנה העברי.</a:t>
            </a:r>
          </a:p>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15 מיליון ₪ 50% תקציב ממשלתי</a:t>
            </a:r>
          </a:p>
        </p:txBody>
      </p:sp>
      <p:cxnSp>
        <p:nvCxnSpPr>
          <p:cNvPr id="46" name="מחבר ישר 45"/>
          <p:cNvCxnSpPr/>
          <p:nvPr/>
        </p:nvCxnSpPr>
        <p:spPr>
          <a:xfrm flipH="1">
            <a:off x="4763069" y="1426192"/>
            <a:ext cx="3828200" cy="34119"/>
          </a:xfrm>
          <a:prstGeom prst="line">
            <a:avLst/>
          </a:prstGeom>
          <a:ln w="38100">
            <a:solidFill>
              <a:srgbClr val="2A8BD3"/>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75" y="2169728"/>
            <a:ext cx="4009253" cy="2764246"/>
          </a:xfrm>
          <a:prstGeom prst="rect">
            <a:avLst/>
          </a:prstGeom>
        </p:spPr>
      </p:pic>
      <p:pic>
        <p:nvPicPr>
          <p:cNvPr id="2" name="Google Shape;84;p16">
            <a:extLst>
              <a:ext uri="{FF2B5EF4-FFF2-40B4-BE49-F238E27FC236}">
                <a16:creationId xmlns:a16="http://schemas.microsoft.com/office/drawing/2014/main" id="{D0DF3CB4-8C30-DC2D-C3B5-88B40E7AA301}"/>
              </a:ext>
            </a:extLst>
          </p:cNvPr>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4" name="Google Shape;83;p16">
            <a:extLst>
              <a:ext uri="{FF2B5EF4-FFF2-40B4-BE49-F238E27FC236}">
                <a16:creationId xmlns:a16="http://schemas.microsoft.com/office/drawing/2014/main" id="{7627BE95-B323-70B7-01CC-258A5130B23E}"/>
              </a:ext>
            </a:extLst>
          </p:cNvPr>
          <p:cNvSpPr txBox="1">
            <a:spLocks noGrp="1"/>
          </p:cNvSpPr>
          <p:nvPr>
            <p:ph type="ctrTitle"/>
          </p:nvPr>
        </p:nvSpPr>
        <p:spPr>
          <a:xfrm>
            <a:off x="1630625" y="334181"/>
            <a:ext cx="6465300" cy="351600"/>
          </a:xfrm>
          <a:prstGeom prst="rect">
            <a:avLst/>
          </a:prstGeom>
        </p:spPr>
        <p:txBody>
          <a:bodyPr spcFirstLastPara="1" wrap="square" lIns="91425" tIns="91425" rIns="91425" bIns="91425" anchor="b" anchorCtr="0">
            <a:noAutofit/>
          </a:bodyPr>
          <a:lstStyle/>
          <a:p>
            <a:pPr marL="0" lvl="0" indent="0" algn="ctr" rtl="1">
              <a:lnSpc>
                <a:spcPct val="85000"/>
              </a:lnSpc>
              <a:spcBef>
                <a:spcPts val="0"/>
              </a:spcBef>
              <a:spcAft>
                <a:spcPts val="0"/>
              </a:spcAft>
              <a:buNone/>
            </a:pPr>
            <a:r>
              <a:rPr lang="he-IL" sz="1800" b="1" dirty="0">
                <a:solidFill>
                  <a:srgbClr val="0098C5"/>
                </a:solidFill>
                <a:latin typeface="Assistant"/>
                <a:ea typeface="Assistant"/>
                <a:cs typeface="Assistant"/>
                <a:sym typeface="Assistant"/>
              </a:rPr>
              <a:t>-מקרה בוחן-</a:t>
            </a:r>
            <a:endParaRPr sz="1800" b="1" dirty="0">
              <a:solidFill>
                <a:srgbClr val="0098C5"/>
              </a:solidFill>
              <a:latin typeface="Assistant"/>
              <a:ea typeface="Assistant"/>
              <a:cs typeface="Assistant"/>
              <a:sym typeface="Assistant"/>
            </a:endParaRPr>
          </a:p>
        </p:txBody>
      </p:sp>
      <p:sp>
        <p:nvSpPr>
          <p:cNvPr id="5" name="תיבת טקסט 3">
            <a:extLst>
              <a:ext uri="{FF2B5EF4-FFF2-40B4-BE49-F238E27FC236}">
                <a16:creationId xmlns:a16="http://schemas.microsoft.com/office/drawing/2014/main" id="{D96BA4E8-F2CC-D6F2-F6A6-99CBA1D58860}"/>
              </a:ext>
            </a:extLst>
          </p:cNvPr>
          <p:cNvSpPr txBox="1"/>
          <p:nvPr/>
        </p:nvSpPr>
        <p:spPr>
          <a:xfrm>
            <a:off x="1902480" y="1535323"/>
            <a:ext cx="6713520" cy="335348"/>
          </a:xfrm>
          <a:prstGeom prst="rect">
            <a:avLst/>
          </a:prstGeom>
          <a:noFill/>
        </p:spPr>
        <p:txBody>
          <a:bodyPr wrap="square" rtlCol="1">
            <a:spAutoFit/>
          </a:bodyPr>
          <a:lstStyle/>
          <a:p>
            <a:pPr marL="342900" indent="-342900" algn="r" rtl="1">
              <a:lnSpc>
                <a:spcPts val="2000"/>
              </a:lnSpc>
              <a:spcBef>
                <a:spcPts val="600"/>
              </a:spcBef>
              <a:buClr>
                <a:srgbClr val="2A8BD3"/>
              </a:buClr>
              <a:buFont typeface="Wingdings" panose="05000000000000000000" pitchFamily="2" charset="2"/>
              <a:buChar char="v"/>
            </a:pPr>
            <a:r>
              <a:rPr lang="he-IL" sz="1500" kern="12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למידה על הערך המוסף של שדה היהדות הישראלית במלחמה</a:t>
            </a:r>
          </a:p>
        </p:txBody>
      </p:sp>
    </p:spTree>
    <p:extLst>
      <p:ext uri="{BB962C8B-B14F-4D97-AF65-F5344CB8AC3E}">
        <p14:creationId xmlns:p14="http://schemas.microsoft.com/office/powerpoint/2010/main" val="258298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71303-1AAA-D341-66B2-E4B84F8C37C3}"/>
            </a:ext>
          </a:extLst>
        </p:cNvPr>
        <p:cNvGrpSpPr/>
        <p:nvPr/>
      </p:nvGrpSpPr>
      <p:grpSpPr>
        <a:xfrm>
          <a:off x="0" y="0"/>
          <a:ext cx="0" cy="0"/>
          <a:chOff x="0" y="0"/>
          <a:chExt cx="0" cy="0"/>
        </a:xfrm>
      </p:grpSpPr>
      <p:pic>
        <p:nvPicPr>
          <p:cNvPr id="15" name="תמונה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
            <a:ext cx="9143998" cy="5142219"/>
          </a:xfrm>
          <a:prstGeom prst="rect">
            <a:avLst/>
          </a:prstGeom>
        </p:spPr>
      </p:pic>
      <p:sp>
        <p:nvSpPr>
          <p:cNvPr id="4" name="תיבת טקסט 3">
            <a:extLst>
              <a:ext uri="{FF2B5EF4-FFF2-40B4-BE49-F238E27FC236}">
                <a16:creationId xmlns:a16="http://schemas.microsoft.com/office/drawing/2014/main" id="{35135656-E2EB-1D88-DC92-AFA45AE7C337}"/>
              </a:ext>
            </a:extLst>
          </p:cNvPr>
          <p:cNvSpPr txBox="1"/>
          <p:nvPr/>
        </p:nvSpPr>
        <p:spPr>
          <a:xfrm>
            <a:off x="6243541" y="1269835"/>
            <a:ext cx="2412019" cy="1785104"/>
          </a:xfrm>
          <a:prstGeom prst="rect">
            <a:avLst/>
          </a:prstGeom>
          <a:noFill/>
        </p:spPr>
        <p:txBody>
          <a:bodyPr wrap="square" rtlCol="1">
            <a:spAutoFit/>
          </a:bodyPr>
          <a:lstStyle/>
          <a:p>
            <a:pPr algn="r" rtl="1">
              <a:lnSpc>
                <a:spcPts val="2200"/>
              </a:lnSpc>
            </a:pPr>
            <a:r>
              <a:rPr lang="he-IL" sz="15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הצורך שעליו עונה התכנית: </a:t>
            </a:r>
          </a:p>
          <a:p>
            <a:pPr algn="r" rtl="1">
              <a:lnSpc>
                <a:spcPts val="2200"/>
              </a:lnSpc>
            </a:pPr>
            <a:r>
              <a:rPr lang="he-IL" sz="15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rPr>
              <a:t>בכל הישובים בתכנית עלה צורך משמעותי הקשור בשאלות של זהות ומשמעות, המתקשרות באופן ישיר לתהליך שיקום הקהילות.</a:t>
            </a:r>
          </a:p>
        </p:txBody>
      </p:sp>
      <p:sp>
        <p:nvSpPr>
          <p:cNvPr id="17" name="כותרת משנה 7"/>
          <p:cNvSpPr txBox="1">
            <a:spLocks/>
          </p:cNvSpPr>
          <p:nvPr/>
        </p:nvSpPr>
        <p:spPr>
          <a:xfrm>
            <a:off x="3316406" y="666257"/>
            <a:ext cx="5339157" cy="541564"/>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28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עיקרי דו"ח אמצע מהמחקר המלווה</a:t>
            </a:r>
          </a:p>
        </p:txBody>
      </p:sp>
      <p:cxnSp>
        <p:nvCxnSpPr>
          <p:cNvPr id="18" name="מחבר ישר 17"/>
          <p:cNvCxnSpPr/>
          <p:nvPr/>
        </p:nvCxnSpPr>
        <p:spPr>
          <a:xfrm flipH="1">
            <a:off x="3575713" y="1131426"/>
            <a:ext cx="5015556" cy="0"/>
          </a:xfrm>
          <a:prstGeom prst="line">
            <a:avLst/>
          </a:prstGeom>
          <a:ln w="38100">
            <a:solidFill>
              <a:srgbClr val="2A8BD3"/>
            </a:solidFill>
          </a:ln>
        </p:spPr>
        <p:style>
          <a:lnRef idx="1">
            <a:schemeClr val="accent1"/>
          </a:lnRef>
          <a:fillRef idx="0">
            <a:schemeClr val="accent1"/>
          </a:fillRef>
          <a:effectRef idx="0">
            <a:schemeClr val="accent1"/>
          </a:effectRef>
          <a:fontRef idx="minor">
            <a:schemeClr val="tx1"/>
          </a:fontRef>
        </p:style>
      </p:cxnSp>
      <p:pic>
        <p:nvPicPr>
          <p:cNvPr id="25" name="תמונה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04758">
            <a:off x="522199" y="1322537"/>
            <a:ext cx="1752218" cy="2336290"/>
          </a:xfrm>
          <a:prstGeom prst="rect">
            <a:avLst/>
          </a:prstGeom>
          <a:ln w="57150">
            <a:solidFill>
              <a:schemeClr val="bg1"/>
            </a:solidFill>
          </a:ln>
          <a:effectLst>
            <a:outerShdw blurRad="50800" dist="38100" dir="2700000" algn="tl" rotWithShape="0">
              <a:prstClr val="black">
                <a:alpha val="40000"/>
              </a:prstClr>
            </a:outerShdw>
          </a:effectLst>
        </p:spPr>
      </p:pic>
      <p:pic>
        <p:nvPicPr>
          <p:cNvPr id="30" name="תמונה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50807">
            <a:off x="2939402" y="2933147"/>
            <a:ext cx="2906844" cy="1635100"/>
          </a:xfrm>
          <a:prstGeom prst="rect">
            <a:avLst/>
          </a:prstGeom>
          <a:ln w="57150">
            <a:solidFill>
              <a:schemeClr val="bg1"/>
            </a:solidFill>
          </a:ln>
          <a:effectLst>
            <a:outerShdw blurRad="50800" dist="38100" dir="2700000" algn="tl" rotWithShape="0">
              <a:prstClr val="black">
                <a:alpha val="40000"/>
              </a:prstClr>
            </a:outerShdw>
          </a:effectLst>
        </p:spPr>
      </p:pic>
      <p:sp>
        <p:nvSpPr>
          <p:cNvPr id="16" name="תיבת טקסט 3">
            <a:extLst>
              <a:ext uri="{FF2B5EF4-FFF2-40B4-BE49-F238E27FC236}">
                <a16:creationId xmlns:a16="http://schemas.microsoft.com/office/drawing/2014/main" id="{35135656-E2EB-1D88-DC92-AFA45AE7C337}"/>
              </a:ext>
            </a:extLst>
          </p:cNvPr>
          <p:cNvSpPr txBox="1"/>
          <p:nvPr/>
        </p:nvSpPr>
        <p:spPr>
          <a:xfrm>
            <a:off x="2142699" y="1269834"/>
            <a:ext cx="2767407" cy="1220847"/>
          </a:xfrm>
          <a:prstGeom prst="rect">
            <a:avLst/>
          </a:prstGeom>
          <a:noFill/>
        </p:spPr>
        <p:txBody>
          <a:bodyPr wrap="square" rtlCol="1">
            <a:spAutoFit/>
          </a:bodyPr>
          <a:lstStyle/>
          <a:p>
            <a:pPr algn="r" rtl="1">
              <a:lnSpc>
                <a:spcPts val="2200"/>
              </a:lnSpc>
            </a:pPr>
            <a:r>
              <a:rPr lang="he-IL" sz="1500" kern="1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כל הרכזות חושבות שתכנית צומחת שוב יכולה לסייע לקהילה בשיקום הקהילתי באמצעות תרבות יהודית ישראלית.</a:t>
            </a:r>
          </a:p>
        </p:txBody>
      </p:sp>
      <p:cxnSp>
        <p:nvCxnSpPr>
          <p:cNvPr id="3" name="מחבר חץ ישר 2"/>
          <p:cNvCxnSpPr/>
          <p:nvPr/>
        </p:nvCxnSpPr>
        <p:spPr>
          <a:xfrm flipH="1">
            <a:off x="4992232" y="1880257"/>
            <a:ext cx="1149261" cy="0"/>
          </a:xfrm>
          <a:prstGeom prst="straightConnector1">
            <a:avLst/>
          </a:prstGeom>
          <a:ln w="57150">
            <a:solidFill>
              <a:srgbClr val="8FBA87"/>
            </a:solidFill>
            <a:tailEnd type="triangle"/>
          </a:ln>
        </p:spPr>
        <p:style>
          <a:lnRef idx="1">
            <a:schemeClr val="accent1"/>
          </a:lnRef>
          <a:fillRef idx="0">
            <a:schemeClr val="accent1"/>
          </a:fillRef>
          <a:effectRef idx="0">
            <a:schemeClr val="accent1"/>
          </a:effectRef>
          <a:fontRef idx="minor">
            <a:schemeClr val="tx1"/>
          </a:fontRef>
        </p:style>
      </p:cxnSp>
      <p:sp>
        <p:nvSpPr>
          <p:cNvPr id="2" name="תיבת טקסט 3">
            <a:extLst>
              <a:ext uri="{FF2B5EF4-FFF2-40B4-BE49-F238E27FC236}">
                <a16:creationId xmlns:a16="http://schemas.microsoft.com/office/drawing/2014/main" id="{BBB98DFE-0EB7-218A-770E-C3D3EB78B8C3}"/>
              </a:ext>
            </a:extLst>
          </p:cNvPr>
          <p:cNvSpPr txBox="1"/>
          <p:nvPr/>
        </p:nvSpPr>
        <p:spPr>
          <a:xfrm>
            <a:off x="6141493" y="3332880"/>
            <a:ext cx="2767407" cy="918841"/>
          </a:xfrm>
          <a:prstGeom prst="rect">
            <a:avLst/>
          </a:prstGeom>
          <a:noFill/>
        </p:spPr>
        <p:txBody>
          <a:bodyPr wrap="square" rtlCol="1">
            <a:spAutoFit/>
          </a:bodyPr>
          <a:lstStyle/>
          <a:p>
            <a:pPr algn="r" rtl="1">
              <a:lnSpc>
                <a:spcPts val="2200"/>
              </a:lnSpc>
            </a:pPr>
            <a:r>
              <a:rPr lang="he-IL" sz="1500" kern="1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המחקר נערך על ידי מכון דו-עת עם ראיונות ושאלות עם רכזות מ26 קהילות שונות</a:t>
            </a:r>
          </a:p>
        </p:txBody>
      </p:sp>
    </p:spTree>
    <p:extLst>
      <p:ext uri="{BB962C8B-B14F-4D97-AF65-F5344CB8AC3E}">
        <p14:creationId xmlns:p14="http://schemas.microsoft.com/office/powerpoint/2010/main" val="134494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תמונה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
            <a:ext cx="9143998" cy="5142219"/>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4313" y="423079"/>
            <a:ext cx="743793" cy="745745"/>
          </a:xfrm>
          <a:prstGeom prst="rect">
            <a:avLst/>
          </a:prstGeom>
        </p:spPr>
      </p:pic>
      <p:pic>
        <p:nvPicPr>
          <p:cNvPr id="30" name="תמונה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7339" y="423079"/>
            <a:ext cx="743793" cy="745745"/>
          </a:xfrm>
          <a:prstGeom prst="rect">
            <a:avLst/>
          </a:prstGeom>
        </p:spPr>
      </p:pic>
      <p:pic>
        <p:nvPicPr>
          <p:cNvPr id="31" name="תמונה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3299" y="423079"/>
            <a:ext cx="743793" cy="745745"/>
          </a:xfrm>
          <a:prstGeom prst="rect">
            <a:avLst/>
          </a:prstGeom>
        </p:spPr>
      </p:pic>
      <p:pic>
        <p:nvPicPr>
          <p:cNvPr id="32" name="תמונה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7339" y="2662460"/>
            <a:ext cx="743793" cy="745745"/>
          </a:xfrm>
          <a:prstGeom prst="rect">
            <a:avLst/>
          </a:prstGeom>
        </p:spPr>
      </p:pic>
      <p:pic>
        <p:nvPicPr>
          <p:cNvPr id="33" name="תמונה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4313" y="2657826"/>
            <a:ext cx="743793" cy="745745"/>
          </a:xfrm>
          <a:prstGeom prst="rect">
            <a:avLst/>
          </a:prstGeom>
        </p:spPr>
      </p:pic>
      <p:sp>
        <p:nvSpPr>
          <p:cNvPr id="20" name="כותרת משנה 7"/>
          <p:cNvSpPr txBox="1">
            <a:spLocks/>
          </p:cNvSpPr>
          <p:nvPr/>
        </p:nvSpPr>
        <p:spPr>
          <a:xfrm>
            <a:off x="6263832" y="1107413"/>
            <a:ext cx="2434276" cy="1542781"/>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he-IL" sz="20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96%</a:t>
            </a:r>
          </a:p>
          <a:p>
            <a:pPr lvl="0" algn="r">
              <a:lnSpc>
                <a:spcPct val="100000"/>
              </a:lnSpc>
            </a:pPr>
            <a:r>
              <a:rPr lang="he-IL" sz="1400" kern="100" dirty="0">
                <a:solidFill>
                  <a:srgbClr val="1B1899"/>
                </a:solidFill>
                <a:ea typeface="Calibri" panose="020F0502020204030204" pitchFamily="34" charset="0"/>
              </a:rPr>
              <a:t>מהרכזות טענו שהן </a:t>
            </a:r>
            <a:r>
              <a:rPr lang="he-IL" sz="1400" b="1" kern="100" dirty="0">
                <a:solidFill>
                  <a:srgbClr val="1B1899"/>
                </a:solidFill>
                <a:ea typeface="Calibri" panose="020F0502020204030204" pitchFamily="34" charset="0"/>
              </a:rPr>
              <a:t>מזהות צורך ביישוב לעסוק בתחום הזהות והקשר למקום </a:t>
            </a:r>
            <a:r>
              <a:rPr lang="he-IL" sz="1400" kern="100" dirty="0">
                <a:solidFill>
                  <a:srgbClr val="1B1899"/>
                </a:solidFill>
                <a:ea typeface="Calibri" panose="020F0502020204030204" pitchFamily="34" charset="0"/>
              </a:rPr>
              <a:t>לאחר אירועי ה-7 באוקטובר</a:t>
            </a:r>
          </a:p>
          <a:p>
            <a:pPr algn="r">
              <a:lnSpc>
                <a:spcPct val="100000"/>
              </a:lnSpc>
            </a:pPr>
            <a:endParaRPr lang="he-IL" sz="20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endParaRPr>
          </a:p>
        </p:txBody>
      </p:sp>
      <p:sp>
        <p:nvSpPr>
          <p:cNvPr id="21" name="כותרת משנה 7"/>
          <p:cNvSpPr txBox="1">
            <a:spLocks/>
          </p:cNvSpPr>
          <p:nvPr/>
        </p:nvSpPr>
        <p:spPr>
          <a:xfrm>
            <a:off x="3356858" y="1107413"/>
            <a:ext cx="2434276" cy="1542781"/>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he-IL" sz="20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92%</a:t>
            </a:r>
          </a:p>
          <a:p>
            <a:pPr lvl="0" algn="r">
              <a:lnSpc>
                <a:spcPct val="100000"/>
              </a:lnSpc>
            </a:pPr>
            <a:r>
              <a:rPr lang="he-IL" sz="1400" kern="100" dirty="0">
                <a:solidFill>
                  <a:srgbClr val="1B1899"/>
                </a:solidFill>
                <a:ea typeface="Calibri" panose="020F0502020204030204" pitchFamily="34" charset="0"/>
              </a:rPr>
              <a:t>מהרכזות טענו שיש להן צורך </a:t>
            </a:r>
            <a:r>
              <a:rPr lang="he-IL" sz="1400" b="1" kern="100" dirty="0">
                <a:solidFill>
                  <a:srgbClr val="1B1899"/>
                </a:solidFill>
                <a:ea typeface="Calibri" panose="020F0502020204030204" pitchFamily="34" charset="0"/>
              </a:rPr>
              <a:t>בליווי מקצועי שייתן להן ידע וכלים </a:t>
            </a:r>
            <a:r>
              <a:rPr lang="he-IL" sz="1400" kern="100" dirty="0">
                <a:solidFill>
                  <a:srgbClr val="1B1899"/>
                </a:solidFill>
                <a:ea typeface="Calibri" panose="020F0502020204030204" pitchFamily="34" charset="0"/>
              </a:rPr>
              <a:t>להוביל אירועים הקשורים בזהות</a:t>
            </a:r>
            <a:endParaRPr lang="he-IL" sz="2000" dirty="0">
              <a:solidFill>
                <a:srgbClr val="1B1899"/>
              </a:solidFill>
              <a:ea typeface="Calibri" panose="020F0502020204030204" pitchFamily="34" charset="0"/>
            </a:endParaRPr>
          </a:p>
        </p:txBody>
      </p:sp>
      <p:sp>
        <p:nvSpPr>
          <p:cNvPr id="22" name="כותרת משנה 7"/>
          <p:cNvSpPr txBox="1">
            <a:spLocks/>
          </p:cNvSpPr>
          <p:nvPr/>
        </p:nvSpPr>
        <p:spPr>
          <a:xfrm>
            <a:off x="742818" y="1107413"/>
            <a:ext cx="2434276" cy="1542781"/>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he-IL" sz="14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ל-</a:t>
            </a:r>
            <a:r>
              <a:rPr lang="he-IL" sz="20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76%</a:t>
            </a:r>
          </a:p>
          <a:p>
            <a:pPr lvl="0" algn="r">
              <a:lnSpc>
                <a:spcPct val="100000"/>
              </a:lnSpc>
            </a:pPr>
            <a:r>
              <a:rPr lang="he-IL" sz="1400" kern="100" dirty="0">
                <a:solidFill>
                  <a:srgbClr val="1B1899"/>
                </a:solidFill>
                <a:ea typeface="Calibri" panose="020F0502020204030204" pitchFamily="34" charset="0"/>
              </a:rPr>
              <a:t>מהרכזות יש צורך בסיוע </a:t>
            </a:r>
            <a:r>
              <a:rPr lang="he-IL" sz="1400" b="1" kern="100" dirty="0">
                <a:solidFill>
                  <a:srgbClr val="1B1899"/>
                </a:solidFill>
                <a:ea typeface="Calibri" panose="020F0502020204030204" pitchFamily="34" charset="0"/>
              </a:rPr>
              <a:t>בהקמת קבוצות למידה </a:t>
            </a:r>
            <a:r>
              <a:rPr lang="he-IL" sz="1400" kern="100" dirty="0">
                <a:solidFill>
                  <a:srgbClr val="1B1899"/>
                </a:solidFill>
                <a:ea typeface="Calibri" panose="020F0502020204030204" pitchFamily="34" charset="0"/>
              </a:rPr>
              <a:t>שיעסקו בנושאים הקשורים בזהות יהודית-ישראלית</a:t>
            </a:r>
          </a:p>
          <a:p>
            <a:pPr algn="r">
              <a:lnSpc>
                <a:spcPct val="100000"/>
              </a:lnSpc>
            </a:pPr>
            <a:endParaRPr lang="he-IL" sz="2000" dirty="0">
              <a:solidFill>
                <a:srgbClr val="1B1899"/>
              </a:solidFill>
              <a:latin typeface="Assistant SemiBold" panose="00000700000000000000" pitchFamily="2" charset="-79"/>
              <a:ea typeface="Calibri" panose="020F0502020204030204" pitchFamily="34" charset="0"/>
              <a:cs typeface="Assistant SemiBold" panose="00000700000000000000" pitchFamily="2" charset="-79"/>
            </a:endParaRPr>
          </a:p>
        </p:txBody>
      </p:sp>
      <p:sp>
        <p:nvSpPr>
          <p:cNvPr id="23" name="כותרת משנה 7"/>
          <p:cNvSpPr txBox="1">
            <a:spLocks/>
          </p:cNvSpPr>
          <p:nvPr/>
        </p:nvSpPr>
        <p:spPr>
          <a:xfrm>
            <a:off x="6025487" y="3354156"/>
            <a:ext cx="2672621" cy="1542781"/>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he-IL" sz="14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ל-</a:t>
            </a:r>
            <a:r>
              <a:rPr lang="he-IL" sz="20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84%</a:t>
            </a:r>
          </a:p>
          <a:p>
            <a:pPr lvl="0" algn="r">
              <a:lnSpc>
                <a:spcPct val="100000"/>
              </a:lnSpc>
            </a:pPr>
            <a:r>
              <a:rPr lang="he-IL" sz="1400" kern="100" dirty="0">
                <a:solidFill>
                  <a:srgbClr val="1B1899"/>
                </a:solidFill>
                <a:ea typeface="Calibri" panose="020F0502020204030204" pitchFamily="34" charset="0"/>
              </a:rPr>
              <a:t>מהרכזות יש צורך בסיוע </a:t>
            </a:r>
            <a:r>
              <a:rPr lang="he-IL" sz="1400" b="1" kern="100" dirty="0">
                <a:solidFill>
                  <a:srgbClr val="1B1899"/>
                </a:solidFill>
                <a:ea typeface="Calibri" panose="020F0502020204030204" pitchFamily="34" charset="0"/>
              </a:rPr>
              <a:t>לאיתור מקורות מתחום הזהות היהודית-ישראלית</a:t>
            </a:r>
            <a:r>
              <a:rPr lang="he-IL" sz="1400" kern="100" dirty="0">
                <a:solidFill>
                  <a:srgbClr val="1B1899"/>
                </a:solidFill>
                <a:ea typeface="Calibri" panose="020F0502020204030204" pitchFamily="34" charset="0"/>
              </a:rPr>
              <a:t>, שיסייעו להתאמת התכנים למצב שהקהילה נמצא בו כיום</a:t>
            </a:r>
            <a:endParaRPr lang="he-IL" sz="2000" dirty="0">
              <a:solidFill>
                <a:srgbClr val="1B1899"/>
              </a:solidFill>
              <a:ea typeface="Calibri" panose="020F0502020204030204" pitchFamily="34" charset="0"/>
            </a:endParaRPr>
          </a:p>
        </p:txBody>
      </p:sp>
      <p:sp>
        <p:nvSpPr>
          <p:cNvPr id="37" name="כותרת משנה 7"/>
          <p:cNvSpPr txBox="1">
            <a:spLocks/>
          </p:cNvSpPr>
          <p:nvPr/>
        </p:nvSpPr>
        <p:spPr>
          <a:xfrm>
            <a:off x="3356858" y="3354156"/>
            <a:ext cx="2434276" cy="1542781"/>
          </a:xfrm>
          <a:prstGeom prst="rect">
            <a:avLst/>
          </a:prstGeom>
        </p:spPr>
        <p:txBody>
          <a:bodyPr vert="horz" lIns="68580" tIns="34290" rIns="68580" bIns="3429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Assistant" pitchFamily="2" charset="-79"/>
                <a:ea typeface="+mn-ea"/>
                <a:cs typeface="Assistant" pitchFamily="2" charset="-79"/>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Assistant" pitchFamily="2" charset="-79"/>
                <a:ea typeface="+mn-ea"/>
                <a:cs typeface="Assistant" pitchFamily="2" charset="-79"/>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Assistant" pitchFamily="2" charset="-79"/>
                <a:ea typeface="+mn-ea"/>
                <a:cs typeface="Assistant" pitchFamily="2" charset="-79"/>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Assistant" pitchFamily="2" charset="-79"/>
                <a:ea typeface="+mn-ea"/>
                <a:cs typeface="Assistant"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he-IL" sz="20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88%</a:t>
            </a:r>
          </a:p>
          <a:p>
            <a:pPr lvl="0" algn="r">
              <a:lnSpc>
                <a:spcPct val="100000"/>
              </a:lnSpc>
            </a:pPr>
            <a:r>
              <a:rPr lang="he-IL" sz="1400" kern="100" dirty="0">
                <a:solidFill>
                  <a:srgbClr val="1B1899"/>
                </a:solidFill>
                <a:ea typeface="Calibri" panose="020F0502020204030204" pitchFamily="34" charset="0"/>
              </a:rPr>
              <a:t>מהרכזות מרגישות </a:t>
            </a:r>
            <a:r>
              <a:rPr lang="he-IL" sz="1400" b="1" kern="100" dirty="0">
                <a:solidFill>
                  <a:srgbClr val="1B1899"/>
                </a:solidFill>
                <a:ea typeface="Calibri" panose="020F0502020204030204" pitchFamily="34" charset="0"/>
              </a:rPr>
              <a:t>שההנהגה היישובית רתומה לתהליך </a:t>
            </a:r>
            <a:r>
              <a:rPr lang="he-IL" sz="1400" kern="100" dirty="0">
                <a:solidFill>
                  <a:srgbClr val="1B1899"/>
                </a:solidFill>
                <a:ea typeface="Calibri" panose="020F0502020204030204" pitchFamily="34" charset="0"/>
              </a:rPr>
              <a:t>שמובילה התכנית</a:t>
            </a:r>
            <a:endParaRPr lang="he-IL" sz="2000" dirty="0">
              <a:solidFill>
                <a:srgbClr val="1B1899"/>
              </a:solidFill>
              <a:ea typeface="Calibri" panose="020F0502020204030204" pitchFamily="34" charset="0"/>
            </a:endParaRPr>
          </a:p>
        </p:txBody>
      </p:sp>
      <p:sp>
        <p:nvSpPr>
          <p:cNvPr id="2" name="תיבת טקסט 3">
            <a:extLst>
              <a:ext uri="{FF2B5EF4-FFF2-40B4-BE49-F238E27FC236}">
                <a16:creationId xmlns:a16="http://schemas.microsoft.com/office/drawing/2014/main" id="{7B1EB3F9-205D-A89F-22FC-E2E6336E0D25}"/>
              </a:ext>
            </a:extLst>
          </p:cNvPr>
          <p:cNvSpPr txBox="1"/>
          <p:nvPr/>
        </p:nvSpPr>
        <p:spPr>
          <a:xfrm>
            <a:off x="445892" y="2838126"/>
            <a:ext cx="2767407" cy="918841"/>
          </a:xfrm>
          <a:prstGeom prst="rect">
            <a:avLst/>
          </a:prstGeom>
          <a:noFill/>
        </p:spPr>
        <p:txBody>
          <a:bodyPr wrap="square" rtlCol="1">
            <a:spAutoFit/>
          </a:bodyPr>
          <a:lstStyle/>
          <a:p>
            <a:pPr algn="r" rtl="1">
              <a:lnSpc>
                <a:spcPts val="2200"/>
              </a:lnSpc>
            </a:pPr>
            <a:r>
              <a:rPr lang="he-IL" sz="1500" kern="100" dirty="0">
                <a:solidFill>
                  <a:srgbClr val="1B1899"/>
                </a:solidFill>
                <a:latin typeface="Assistant ExtraBold" panose="00000900000000000000" pitchFamily="2" charset="-79"/>
                <a:ea typeface="Calibri" panose="020F0502020204030204" pitchFamily="34" charset="0"/>
                <a:cs typeface="Assistant ExtraBold" panose="00000900000000000000" pitchFamily="2" charset="-79"/>
              </a:rPr>
              <a:t>המחקר נערך על ידי מכון דו-עת עם ראיונות ושאלות עם רכזות מ26 קהילות שונות</a:t>
            </a:r>
          </a:p>
        </p:txBody>
      </p:sp>
      <p:pic>
        <p:nvPicPr>
          <p:cNvPr id="3" name="Google Shape;84;p16">
            <a:extLst>
              <a:ext uri="{FF2B5EF4-FFF2-40B4-BE49-F238E27FC236}">
                <a16:creationId xmlns:a16="http://schemas.microsoft.com/office/drawing/2014/main" id="{D6489933-AAB7-868B-B433-91D47BFF67BF}"/>
              </a:ext>
            </a:extLst>
          </p:cNvPr>
          <p:cNvPicPr preferRelativeResize="0"/>
          <p:nvPr/>
        </p:nvPicPr>
        <p:blipFill>
          <a:blip r:embed="rId9">
            <a:alphaModFix/>
          </a:blip>
          <a:stretch>
            <a:fillRect/>
          </a:stretch>
        </p:blipFill>
        <p:spPr>
          <a:xfrm>
            <a:off x="271200" y="183950"/>
            <a:ext cx="1156150" cy="682625"/>
          </a:xfrm>
          <a:prstGeom prst="rect">
            <a:avLst/>
          </a:prstGeom>
          <a:noFill/>
          <a:ln>
            <a:noFill/>
          </a:ln>
        </p:spPr>
      </p:pic>
    </p:spTree>
    <p:extLst>
      <p:ext uri="{BB962C8B-B14F-4D97-AF65-F5344CB8AC3E}">
        <p14:creationId xmlns:p14="http://schemas.microsoft.com/office/powerpoint/2010/main" val="154687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ctrTitle"/>
          </p:nvPr>
        </p:nvSpPr>
        <p:spPr>
          <a:xfrm>
            <a:off x="1511700" y="1162264"/>
            <a:ext cx="6120600" cy="37497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Clr>
                <a:schemeClr val="dk1"/>
              </a:buClr>
              <a:buSzPts val="1100"/>
              <a:buFont typeface="Arial"/>
              <a:buNone/>
            </a:pPr>
            <a:br>
              <a:rPr lang="he-IL" sz="2000" b="1" dirty="0">
                <a:solidFill>
                  <a:srgbClr val="0098C5"/>
                </a:solidFill>
                <a:latin typeface="Assistant"/>
                <a:ea typeface="Assistant"/>
                <a:cs typeface="Assistant"/>
                <a:sym typeface="Assistant"/>
              </a:rPr>
            </a:br>
            <a:br>
              <a:rPr lang="he-IL" sz="2000" b="1" dirty="0">
                <a:solidFill>
                  <a:srgbClr val="0098C5"/>
                </a:solidFill>
                <a:latin typeface="Assistant"/>
                <a:ea typeface="Assistant"/>
                <a:cs typeface="Assistant"/>
                <a:sym typeface="Assistant"/>
              </a:rPr>
            </a:br>
            <a:r>
              <a:rPr lang="he-IL" sz="1600" b="1" dirty="0">
                <a:solidFill>
                  <a:srgbClr val="0098C5"/>
                </a:solidFill>
                <a:latin typeface="Assistant"/>
                <a:ea typeface="Assistant"/>
                <a:cs typeface="Assistant"/>
                <a:sym typeface="Assistant"/>
              </a:rPr>
              <a:t>הרחבת שיתופי פעולה </a:t>
            </a:r>
            <a:endParaRPr sz="1600" b="1" dirty="0">
              <a:solidFill>
                <a:srgbClr val="0098C5"/>
              </a:solidFill>
              <a:latin typeface="Assistant"/>
              <a:ea typeface="Assistant"/>
              <a:cs typeface="Assistant"/>
              <a:sym typeface="Assistant"/>
            </a:endParaRPr>
          </a:p>
          <a:p>
            <a:pPr marL="0" lvl="0" indent="0" algn="r" rtl="1">
              <a:spcBef>
                <a:spcPts val="0"/>
              </a:spcBef>
              <a:spcAft>
                <a:spcPts val="0"/>
              </a:spcAft>
              <a:buNone/>
            </a:pPr>
            <a:r>
              <a:rPr lang="he-IL" sz="1600" dirty="0">
                <a:latin typeface="Assistant"/>
                <a:ea typeface="Assistant"/>
                <a:cs typeface="Assistant"/>
                <a:sym typeface="Assistant"/>
              </a:rPr>
              <a:t>משרדי ממשלה, הקמת מחלקות ברשויות המקומיות, הטמעה בארגונים גדולים כמו </a:t>
            </a:r>
            <a:r>
              <a:rPr lang="he-IL" sz="1600" dirty="0" err="1">
                <a:latin typeface="Assistant"/>
                <a:ea typeface="Assistant"/>
                <a:cs typeface="Assistant"/>
                <a:sym typeface="Assistant"/>
              </a:rPr>
              <a:t>רט"ג</a:t>
            </a:r>
            <a:endParaRPr sz="1600" dirty="0">
              <a:latin typeface="Assistant"/>
              <a:ea typeface="Assistant"/>
              <a:cs typeface="Assistant"/>
              <a:sym typeface="Assistant"/>
            </a:endParaRPr>
          </a:p>
          <a:p>
            <a:pPr marL="0" lvl="0" indent="0" algn="r" rtl="1">
              <a:spcBef>
                <a:spcPts val="0"/>
              </a:spcBef>
              <a:spcAft>
                <a:spcPts val="0"/>
              </a:spcAft>
              <a:buNone/>
            </a:pPr>
            <a:endParaRPr sz="1600" dirty="0">
              <a:latin typeface="Assistant"/>
              <a:ea typeface="Assistant"/>
              <a:cs typeface="Assistant"/>
              <a:sym typeface="Assistant"/>
            </a:endParaRPr>
          </a:p>
          <a:p>
            <a:pPr marL="0" lvl="0" indent="0" algn="r" rtl="1">
              <a:spcBef>
                <a:spcPts val="0"/>
              </a:spcBef>
              <a:spcAft>
                <a:spcPts val="0"/>
              </a:spcAft>
              <a:buNone/>
            </a:pPr>
            <a:r>
              <a:rPr lang="he-IL" sz="1600" b="1" dirty="0">
                <a:solidFill>
                  <a:srgbClr val="0098C5"/>
                </a:solidFill>
                <a:latin typeface="Assistant"/>
                <a:ea typeface="Assistant"/>
                <a:cs typeface="Assistant"/>
                <a:sym typeface="Assistant"/>
              </a:rPr>
              <a:t>הכשרת מנהלים </a:t>
            </a:r>
            <a:br>
              <a:rPr lang="en" sz="1600" b="1" dirty="0">
                <a:solidFill>
                  <a:srgbClr val="0098C5"/>
                </a:solidFill>
                <a:latin typeface="Assistant"/>
                <a:ea typeface="Assistant"/>
                <a:cs typeface="Assistant"/>
                <a:sym typeface="Assistant"/>
              </a:rPr>
            </a:br>
            <a:r>
              <a:rPr lang="he-IL" sz="1600" dirty="0">
                <a:latin typeface="Assistant"/>
                <a:ea typeface="Assistant"/>
                <a:cs typeface="Assistant"/>
                <a:sym typeface="Assistant"/>
              </a:rPr>
              <a:t>פיתוח מקצועי והרחבת היכולות של הארגונים לתת מענה לקהל יעד רחב.</a:t>
            </a:r>
            <a:br>
              <a:rPr lang="he-IL" sz="1600" dirty="0">
                <a:latin typeface="Assistant"/>
                <a:ea typeface="Assistant"/>
                <a:cs typeface="Assistant"/>
                <a:sym typeface="Assistant"/>
              </a:rPr>
            </a:br>
            <a:br>
              <a:rPr lang="he-IL" sz="1600" dirty="0">
                <a:latin typeface="Assistant"/>
                <a:ea typeface="Assistant"/>
                <a:cs typeface="Assistant"/>
                <a:sym typeface="Assistant"/>
              </a:rPr>
            </a:br>
            <a:r>
              <a:rPr lang="he-IL" sz="1600" b="1" dirty="0">
                <a:solidFill>
                  <a:srgbClr val="0098C5"/>
                </a:solidFill>
                <a:latin typeface="Assistant"/>
                <a:ea typeface="Assistant"/>
                <a:cs typeface="Assistant"/>
                <a:sym typeface="Assistant"/>
              </a:rPr>
              <a:t>פיתוח תוכניות חדשניות</a:t>
            </a:r>
            <a:br>
              <a:rPr lang="en" sz="1600" b="1" dirty="0">
                <a:solidFill>
                  <a:srgbClr val="0098C5"/>
                </a:solidFill>
                <a:latin typeface="Assistant"/>
                <a:ea typeface="Assistant"/>
                <a:cs typeface="Assistant"/>
                <a:sym typeface="Assistant"/>
              </a:rPr>
            </a:br>
            <a:r>
              <a:rPr lang="he-IL" sz="1600" dirty="0">
                <a:latin typeface="Assistant"/>
                <a:ea typeface="Assistant"/>
                <a:cs typeface="Assistant"/>
                <a:sym typeface="Assistant"/>
              </a:rPr>
              <a:t>מענה לצורך אמיתי ויציאה </a:t>
            </a:r>
            <a:r>
              <a:rPr lang="he-IL" sz="1600" dirty="0" err="1">
                <a:latin typeface="Assistant"/>
                <a:ea typeface="Assistant"/>
                <a:cs typeface="Assistant"/>
                <a:sym typeface="Assistant"/>
              </a:rPr>
              <a:t>מאיזור</a:t>
            </a:r>
            <a:r>
              <a:rPr lang="he-IL" sz="1600" dirty="0">
                <a:latin typeface="Assistant"/>
                <a:ea typeface="Assistant"/>
                <a:cs typeface="Assistant"/>
                <a:sym typeface="Assistant"/>
              </a:rPr>
              <a:t> הנוחות.</a:t>
            </a:r>
            <a:br>
              <a:rPr lang="he-IL" sz="1600" dirty="0">
                <a:latin typeface="Assistant"/>
                <a:ea typeface="Assistant"/>
                <a:cs typeface="Assistant"/>
                <a:sym typeface="Assistant"/>
              </a:rPr>
            </a:br>
            <a:br>
              <a:rPr lang="he-IL" sz="1600" dirty="0">
                <a:latin typeface="Assistant"/>
                <a:ea typeface="Assistant"/>
                <a:cs typeface="Assistant"/>
                <a:sym typeface="Assistant"/>
              </a:rPr>
            </a:br>
            <a:r>
              <a:rPr lang="he-IL" sz="1600" b="1" dirty="0">
                <a:solidFill>
                  <a:srgbClr val="0098C5"/>
                </a:solidFill>
                <a:latin typeface="Assistant"/>
                <a:ea typeface="Assistant"/>
                <a:cs typeface="Assistant"/>
                <a:sym typeface="Assistant"/>
              </a:rPr>
              <a:t>שיווק </a:t>
            </a:r>
            <a:br>
              <a:rPr lang="en" sz="1600" b="1" dirty="0">
                <a:solidFill>
                  <a:srgbClr val="0098C5"/>
                </a:solidFill>
                <a:latin typeface="Assistant"/>
                <a:ea typeface="Assistant"/>
                <a:cs typeface="Assistant"/>
                <a:sym typeface="Assistant"/>
              </a:rPr>
            </a:br>
            <a:r>
              <a:rPr lang="he-IL" sz="1600" dirty="0">
                <a:latin typeface="Assistant"/>
                <a:ea typeface="Assistant"/>
                <a:cs typeface="Assistant"/>
                <a:sym typeface="Assistant"/>
              </a:rPr>
              <a:t>יצירת שפה רלבנטית לקהל יעד רחב וקמפיינים.</a:t>
            </a:r>
            <a:endParaRPr sz="1600" dirty="0">
              <a:latin typeface="Assistant"/>
              <a:ea typeface="Assistant"/>
              <a:cs typeface="Assistant"/>
              <a:sym typeface="Assistant"/>
            </a:endParaRPr>
          </a:p>
          <a:p>
            <a:pPr marL="0" lvl="0" indent="0" algn="r" rtl="1">
              <a:spcBef>
                <a:spcPts val="0"/>
              </a:spcBef>
              <a:spcAft>
                <a:spcPts val="0"/>
              </a:spcAft>
              <a:buNone/>
            </a:pPr>
            <a:endParaRPr sz="2000" dirty="0">
              <a:latin typeface="Assistant"/>
              <a:ea typeface="Assistant"/>
              <a:cs typeface="Assistant"/>
              <a:sym typeface="Assistant"/>
            </a:endParaRPr>
          </a:p>
        </p:txBody>
      </p:sp>
      <p:pic>
        <p:nvPicPr>
          <p:cNvPr id="101" name="Google Shape;101;p18"/>
          <p:cNvPicPr preferRelativeResize="0"/>
          <p:nvPr/>
        </p:nvPicPr>
        <p:blipFill>
          <a:blip r:embed="rId4">
            <a:alphaModFix/>
          </a:blip>
          <a:stretch>
            <a:fillRect/>
          </a:stretch>
        </p:blipFill>
        <p:spPr>
          <a:xfrm>
            <a:off x="271200" y="183950"/>
            <a:ext cx="1156150" cy="682625"/>
          </a:xfrm>
          <a:prstGeom prst="rect">
            <a:avLst/>
          </a:prstGeom>
          <a:noFill/>
          <a:ln>
            <a:noFill/>
          </a:ln>
        </p:spPr>
      </p:pic>
      <p:sp>
        <p:nvSpPr>
          <p:cNvPr id="2" name="Google Shape;83;p16">
            <a:extLst>
              <a:ext uri="{FF2B5EF4-FFF2-40B4-BE49-F238E27FC236}">
                <a16:creationId xmlns:a16="http://schemas.microsoft.com/office/drawing/2014/main" id="{A6886EB6-64B8-8EEB-EA30-C4BA58C5D294}"/>
              </a:ext>
            </a:extLst>
          </p:cNvPr>
          <p:cNvSpPr txBox="1">
            <a:spLocks/>
          </p:cNvSpPr>
          <p:nvPr/>
        </p:nvSpPr>
        <p:spPr>
          <a:xfrm>
            <a:off x="1243950" y="1290738"/>
            <a:ext cx="6465300" cy="351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rtl="1">
              <a:lnSpc>
                <a:spcPct val="85000"/>
              </a:lnSpc>
            </a:pPr>
            <a:r>
              <a:rPr lang="he-IL" sz="1800" b="1" dirty="0">
                <a:solidFill>
                  <a:srgbClr val="0098C5"/>
                </a:solidFill>
                <a:latin typeface="Assistant"/>
                <a:ea typeface="Assistant"/>
                <a:cs typeface="Assistant"/>
                <a:sym typeface="Assistant"/>
              </a:rPr>
              <a:t>מה האתגרים הגדולים לשנה הקרובה?</a:t>
            </a:r>
          </a:p>
          <a:p>
            <a:pPr rtl="1">
              <a:lnSpc>
                <a:spcPct val="85000"/>
              </a:lnSpc>
            </a:pPr>
            <a:endParaRPr lang="he-IL" sz="1800" b="1" dirty="0">
              <a:solidFill>
                <a:srgbClr val="0098C5"/>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3516</TotalTime>
  <Words>536</Words>
  <Application>Microsoft Macintosh PowerPoint</Application>
  <PresentationFormat>On-screen Show (16:9)</PresentationFormat>
  <Paragraphs>76</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Assistant ExtraBold</vt:lpstr>
      <vt:lpstr>Calibri</vt:lpstr>
      <vt:lpstr>Assistant SemiBold</vt:lpstr>
      <vt:lpstr>Wingdings</vt:lpstr>
      <vt:lpstr>Assistant Medium</vt:lpstr>
      <vt:lpstr>Assistant</vt:lpstr>
      <vt:lpstr>Arial</vt:lpstr>
      <vt:lpstr>Simple Light</vt:lpstr>
      <vt:lpstr>מבט על שדה היהדות הישראלית</vt:lpstr>
      <vt:lpstr>האם היהדות הישראלית השתנתה מאז ה7.10?</vt:lpstr>
      <vt:lpstr>האם היהדות הישראלית השתנתה בשנה האחרונה?</vt:lpstr>
      <vt:lpstr>מחזור התקציבי של פנים – משל לפעילות השדה</vt:lpstr>
      <vt:lpstr>למה זה קורה?</vt:lpstr>
      <vt:lpstr>-מקרה בוחן-</vt:lpstr>
      <vt:lpstr>PowerPoint Presentation</vt:lpstr>
      <vt:lpstr>PowerPoint Presentation</vt:lpstr>
      <vt:lpstr>  הרחבת שיתופי פעולה  משרדי ממשלה, הקמת מחלקות ברשויות המקומיות, הטמעה בארגונים גדולים כמו רט"ג  הכשרת מנהלים  פיתוח מקצועי והרחבת היכולות של הארגונים לתת מענה לקהל יעד רחב.  פיתוח תוכניות חדשניות מענה לצורך אמיתי ויציאה מאיזור הנוחות.  שיווק  יצירת שפה רלבנטית לקהל יעד רחב וקמפיינים. </vt:lpstr>
      <vt:lpstr>תיאום ציפיות</vt:lpstr>
      <vt:lpstr>יותם ברום מנכ״ל פנים - איגוד ארגון היהדות הישראלית  054-7566101  |  jotam@panim.org.il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Jotam</dc:creator>
  <cp:lastModifiedBy>FFI1</cp:lastModifiedBy>
  <cp:revision>5</cp:revision>
  <dcterms:modified xsi:type="dcterms:W3CDTF">2025-02-16T16:24:06Z</dcterms:modified>
</cp:coreProperties>
</file>